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3"/>
  </p:notesMasterIdLst>
  <p:sldIdLst>
    <p:sldId id="256" r:id="rId2"/>
    <p:sldId id="257" r:id="rId3"/>
    <p:sldId id="258" r:id="rId4"/>
    <p:sldId id="261" r:id="rId5"/>
    <p:sldId id="259" r:id="rId6"/>
    <p:sldId id="260" r:id="rId7"/>
    <p:sldId id="262" r:id="rId8"/>
    <p:sldId id="263" r:id="rId9"/>
    <p:sldId id="264" r:id="rId10"/>
    <p:sldId id="265" r:id="rId11"/>
    <p:sldId id="266" r:id="rId12"/>
    <p:sldId id="267" r:id="rId13"/>
    <p:sldId id="268" r:id="rId14"/>
    <p:sldId id="269" r:id="rId15"/>
    <p:sldId id="270" r:id="rId16"/>
    <p:sldId id="272"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2" d="100"/>
          <a:sy n="102" d="100"/>
        </p:scale>
        <p:origin x="-642" y="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1CE864-4985-4CF0-B1B8-F3D9817412AF}" type="datetimeFigureOut">
              <a:rPr lang="en-US" smtClean="0"/>
              <a:pPr/>
              <a:t>4/15/2018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462DB1-2C5F-402B-AB7B-1DC2EDDB3849}" type="slidenum">
              <a:rPr lang="en-US" smtClean="0"/>
              <a:pPr/>
              <a:t>‹#›</a:t>
            </a:fld>
            <a:endParaRPr lang="en-US"/>
          </a:p>
        </p:txBody>
      </p:sp>
    </p:spTree>
    <p:extLst>
      <p:ext uri="{BB962C8B-B14F-4D97-AF65-F5344CB8AC3E}">
        <p14:creationId xmlns:p14="http://schemas.microsoft.com/office/powerpoint/2010/main" val="1797954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462DB1-2C5F-402B-AB7B-1DC2EDDB384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Hip hinge = posterior</a:t>
            </a:r>
            <a:r>
              <a:rPr lang="en-US" baseline="0" dirty="0" smtClean="0"/>
              <a:t> chain: </a:t>
            </a:r>
            <a:r>
              <a:rPr lang="en-US" baseline="0" dirty="0" err="1" smtClean="0"/>
              <a:t>glutes</a:t>
            </a:r>
            <a:r>
              <a:rPr lang="en-US" baseline="0" dirty="0" smtClean="0"/>
              <a:t>, ham, low back</a:t>
            </a:r>
          </a:p>
          <a:p>
            <a:r>
              <a:rPr lang="en-US" baseline="0" dirty="0" smtClean="0"/>
              <a:t>Dead bug = strengthen core/abs, good for low back issues. Keep back flat/belly button in towards spine.  Alternate hands and leg, then add medicine ball. 2-3 sets for 8-10 reps</a:t>
            </a:r>
            <a:endParaRPr lang="en-US" dirty="0"/>
          </a:p>
        </p:txBody>
      </p:sp>
      <p:sp>
        <p:nvSpPr>
          <p:cNvPr id="4" name="Slide Number Placeholder 3"/>
          <p:cNvSpPr>
            <a:spLocks noGrp="1"/>
          </p:cNvSpPr>
          <p:nvPr>
            <p:ph type="sldNum" sz="quarter" idx="10"/>
          </p:nvPr>
        </p:nvSpPr>
        <p:spPr/>
        <p:txBody>
          <a:bodyPr/>
          <a:lstStyle/>
          <a:p>
            <a:fld id="{D3462DB1-2C5F-402B-AB7B-1DC2EDDB3849}" type="slidenum">
              <a:rPr lang="en-US" smtClean="0"/>
              <a:pPr/>
              <a:t>9</a:t>
            </a:fld>
            <a:endParaRPr lang="en-US"/>
          </a:p>
        </p:txBody>
      </p:sp>
    </p:spTree>
    <p:extLst>
      <p:ext uri="{BB962C8B-B14F-4D97-AF65-F5344CB8AC3E}">
        <p14:creationId xmlns:p14="http://schemas.microsoft.com/office/powerpoint/2010/main" val="29532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45E50775-1F46-4EB4-9DD7-B884D3E069C8}" type="datetime1">
              <a:rPr lang="en-US" smtClean="0"/>
              <a:pPr/>
              <a:t>4/15/2018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Jeff Stripling DC, Denver Chiropractic Center, 1780 S Bellaire St, Ste 710, Denver, CO 80222, DenverBack.com, 303-300-0424</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4164F2DC-7D47-458F-BDD2-B811B199757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BFA7FC-0C05-4A72-9681-C29ABCE593C4}" type="datetime1">
              <a:rPr lang="en-US" smtClean="0"/>
              <a:pPr/>
              <a:t>4/15/2018</a:t>
            </a:fld>
            <a:endParaRPr lang="en-US"/>
          </a:p>
        </p:txBody>
      </p:sp>
      <p:sp>
        <p:nvSpPr>
          <p:cNvPr id="5" name="Footer Placeholder 4"/>
          <p:cNvSpPr>
            <a:spLocks noGrp="1"/>
          </p:cNvSpPr>
          <p:nvPr>
            <p:ph type="ftr" sz="quarter" idx="11"/>
          </p:nvPr>
        </p:nvSpPr>
        <p:spPr/>
        <p:txBody>
          <a:bodyPr/>
          <a:lstStyle/>
          <a:p>
            <a:r>
              <a:rPr lang="en-US" smtClean="0"/>
              <a:t>Jeff Stripling DC, Denver Chiropractic Center, 1780 S Bellaire St, Ste 710, Denver, CO 80222, DenverBack.com, 303-300-0424</a:t>
            </a:r>
            <a:endParaRPr lang="en-US"/>
          </a:p>
        </p:txBody>
      </p:sp>
      <p:sp>
        <p:nvSpPr>
          <p:cNvPr id="6" name="Slide Number Placeholder 5"/>
          <p:cNvSpPr>
            <a:spLocks noGrp="1"/>
          </p:cNvSpPr>
          <p:nvPr>
            <p:ph type="sldNum" sz="quarter" idx="12"/>
          </p:nvPr>
        </p:nvSpPr>
        <p:spPr/>
        <p:txBody>
          <a:bodyPr/>
          <a:lstStyle/>
          <a:p>
            <a:fld id="{4164F2DC-7D47-458F-BDD2-B811B19975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0A9DF37-82D9-43EA-9017-E18526B6CF51}" type="datetime1">
              <a:rPr lang="en-US" smtClean="0"/>
              <a:pPr/>
              <a:t>4/15/2018</a:t>
            </a:fld>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Jeff Stripling DC, Denver Chiropractic Center, 1780 S Bellaire St, Ste 710, Denver, CO 80222, DenverBack.com, 303-300-0424</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164F2DC-7D47-458F-BDD2-B811B199757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862A7DF-8982-4EF8-AB33-59C46E3D725A}" type="datetime1">
              <a:rPr lang="en-US" smtClean="0"/>
              <a:pPr/>
              <a:t>4/15/2018</a:t>
            </a:fld>
            <a:endParaRPr lang="en-US"/>
          </a:p>
        </p:txBody>
      </p:sp>
      <p:sp>
        <p:nvSpPr>
          <p:cNvPr id="5" name="Footer Placeholder 4"/>
          <p:cNvSpPr>
            <a:spLocks noGrp="1"/>
          </p:cNvSpPr>
          <p:nvPr>
            <p:ph type="ftr" sz="quarter" idx="11"/>
          </p:nvPr>
        </p:nvSpPr>
        <p:spPr/>
        <p:txBody>
          <a:bodyPr/>
          <a:lstStyle/>
          <a:p>
            <a:r>
              <a:rPr lang="en-US" smtClean="0"/>
              <a:t>Jeff Stripling DC, Denver Chiropractic Center, 1780 S Bellaire St, Ste 710, Denver, CO 80222, DenverBack.com, 303-300-0424</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164F2DC-7D47-458F-BDD2-B811B199757D}"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3756422-C558-4CB1-A292-0C29CE457DA3}" type="datetime1">
              <a:rPr lang="en-US" smtClean="0"/>
              <a:pPr/>
              <a:t>4/15/2018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4164F2DC-7D47-458F-BDD2-B811B199757D}"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Jeff Stripling DC, Denver Chiropractic Center, 1780 S Bellaire St, Ste 710, Denver, CO 80222, DenverBack.com, 303-300-0424</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1B89609-3326-41EF-B6C5-B5740F0A3B69}" type="datetime1">
              <a:rPr lang="en-US" smtClean="0"/>
              <a:pPr/>
              <a:t>4/15/2018</a:t>
            </a:fld>
            <a:endParaRPr lang="en-US"/>
          </a:p>
        </p:txBody>
      </p:sp>
      <p:sp>
        <p:nvSpPr>
          <p:cNvPr id="10" name="Slide Number Placeholder 9"/>
          <p:cNvSpPr>
            <a:spLocks noGrp="1"/>
          </p:cNvSpPr>
          <p:nvPr>
            <p:ph type="sldNum" sz="quarter" idx="16"/>
          </p:nvPr>
        </p:nvSpPr>
        <p:spPr/>
        <p:txBody>
          <a:bodyPr rtlCol="0"/>
          <a:lstStyle/>
          <a:p>
            <a:fld id="{4164F2DC-7D47-458F-BDD2-B811B199757D}"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Jeff Stripling DC, Denver Chiropractic Center, 1780 S Bellaire St, Ste 710, Denver, CO 80222, DenverBack.com, 303-300-0424</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B7152A3D-D9EB-4748-B52D-8681613EC657}" type="datetime1">
              <a:rPr lang="en-US" smtClean="0"/>
              <a:pPr/>
              <a:t>4/15/2018</a:t>
            </a:fld>
            <a:endParaRPr lang="en-US"/>
          </a:p>
        </p:txBody>
      </p:sp>
      <p:sp>
        <p:nvSpPr>
          <p:cNvPr id="12" name="Slide Number Placeholder 11"/>
          <p:cNvSpPr>
            <a:spLocks noGrp="1"/>
          </p:cNvSpPr>
          <p:nvPr>
            <p:ph type="sldNum" sz="quarter" idx="16"/>
          </p:nvPr>
        </p:nvSpPr>
        <p:spPr/>
        <p:txBody>
          <a:bodyPr rtlCol="0"/>
          <a:lstStyle/>
          <a:p>
            <a:fld id="{4164F2DC-7D47-458F-BDD2-B811B199757D}"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Jeff Stripling DC, Denver Chiropractic Center, 1780 S Bellaire St, Ste 710, Denver, CO 80222, DenverBack.com, 303-300-0424</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773CE88-726B-4AF4-8195-EC3FC168A54C}" type="datetime1">
              <a:rPr lang="en-US" smtClean="0"/>
              <a:pPr/>
              <a:t>4/15/2018</a:t>
            </a:fld>
            <a:endParaRPr lang="en-US"/>
          </a:p>
        </p:txBody>
      </p:sp>
      <p:sp>
        <p:nvSpPr>
          <p:cNvPr id="4" name="Footer Placeholder 3"/>
          <p:cNvSpPr>
            <a:spLocks noGrp="1"/>
          </p:cNvSpPr>
          <p:nvPr>
            <p:ph type="ftr" sz="quarter" idx="11"/>
          </p:nvPr>
        </p:nvSpPr>
        <p:spPr/>
        <p:txBody>
          <a:bodyPr/>
          <a:lstStyle/>
          <a:p>
            <a:r>
              <a:rPr lang="en-US" smtClean="0"/>
              <a:t>Jeff Stripling DC, Denver Chiropractic Center, 1780 S Bellaire St, Ste 710, Denver, CO 80222, DenverBack.com, 303-300-0424</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164F2DC-7D47-458F-BDD2-B811B19975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6D5A0-4574-485F-A8A4-DA16B9F2D9C1}" type="datetime1">
              <a:rPr lang="en-US" smtClean="0"/>
              <a:pPr/>
              <a:t>4/15/2018</a:t>
            </a:fld>
            <a:endParaRPr lang="en-US"/>
          </a:p>
        </p:txBody>
      </p:sp>
      <p:sp>
        <p:nvSpPr>
          <p:cNvPr id="3" name="Footer Placeholder 2"/>
          <p:cNvSpPr>
            <a:spLocks noGrp="1"/>
          </p:cNvSpPr>
          <p:nvPr>
            <p:ph type="ftr" sz="quarter" idx="11"/>
          </p:nvPr>
        </p:nvSpPr>
        <p:spPr/>
        <p:txBody>
          <a:bodyPr/>
          <a:lstStyle/>
          <a:p>
            <a:r>
              <a:rPr lang="en-US" smtClean="0"/>
              <a:t>Jeff Stripling DC, Denver Chiropractic Center, 1780 S Bellaire St, Ste 710, Denver, CO 80222, DenverBack.com, 303-300-0424</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164F2DC-7D47-458F-BDD2-B811B19975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6566993-3541-432F-A73F-F3F9E096AE69}" type="datetime1">
              <a:rPr lang="en-US" smtClean="0"/>
              <a:pPr/>
              <a:t>4/15/2018</a:t>
            </a:fld>
            <a:endParaRPr lang="en-US"/>
          </a:p>
        </p:txBody>
      </p:sp>
      <p:sp>
        <p:nvSpPr>
          <p:cNvPr id="6" name="Footer Placeholder 5"/>
          <p:cNvSpPr>
            <a:spLocks noGrp="1"/>
          </p:cNvSpPr>
          <p:nvPr>
            <p:ph type="ftr" sz="quarter" idx="11"/>
          </p:nvPr>
        </p:nvSpPr>
        <p:spPr/>
        <p:txBody>
          <a:bodyPr/>
          <a:lstStyle/>
          <a:p>
            <a:r>
              <a:rPr lang="en-US" smtClean="0"/>
              <a:t>Jeff Stripling DC, Denver Chiropractic Center, 1780 S Bellaire St, Ste 710, Denver, CO 80222, DenverBack.com, 303-300-0424</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164F2DC-7D47-458F-BDD2-B811B199757D}"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8F0A1281-91A2-409E-A6B7-E0F8A30B401C}" type="datetime1">
              <a:rPr lang="en-US" smtClean="0"/>
              <a:pPr/>
              <a:t>4/15/2018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164F2DC-7D47-458F-BDD2-B811B199757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Jeff Stripling DC, Denver Chiropractic Center, 1780 S Bellaire St, Ste 710, Denver, CO 80222, DenverBack.com, 303-300-0424</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D57F31F-774D-4232-ABA3-47F4E39B21F5}" type="datetime1">
              <a:rPr lang="en-US" smtClean="0"/>
              <a:pPr/>
              <a:t>4/15/2018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Jeff Stripling DC, Denver Chiropractic Center, 1780 S Bellaire St, Ste 710, Denver, CO 80222, DenverBack.com, 303-300-0424</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164F2DC-7D47-458F-BDD2-B811B19975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229600" cy="1142999"/>
          </a:xfrm>
        </p:spPr>
        <p:txBody>
          <a:bodyPr>
            <a:normAutofit/>
          </a:bodyPr>
          <a:lstStyle/>
          <a:p>
            <a:pPr algn="ctr"/>
            <a:r>
              <a:rPr lang="en-US" sz="4800" dirty="0" smtClean="0"/>
              <a:t>Cycling Injury Prevention </a:t>
            </a:r>
            <a:endParaRPr lang="en-US" sz="4800" dirty="0"/>
          </a:p>
        </p:txBody>
      </p:sp>
      <p:sp>
        <p:nvSpPr>
          <p:cNvPr id="3" name="Subtitle 2"/>
          <p:cNvSpPr>
            <a:spLocks noGrp="1"/>
          </p:cNvSpPr>
          <p:nvPr>
            <p:ph type="subTitle" idx="1"/>
          </p:nvPr>
        </p:nvSpPr>
        <p:spPr>
          <a:xfrm>
            <a:off x="609600" y="4038600"/>
            <a:ext cx="8458200" cy="2209800"/>
          </a:xfrm>
        </p:spPr>
        <p:txBody>
          <a:bodyPr>
            <a:normAutofit/>
          </a:bodyPr>
          <a:lstStyle/>
          <a:p>
            <a:pPr algn="ctr"/>
            <a:r>
              <a:rPr lang="en-US" b="1" dirty="0" smtClean="0"/>
              <a:t>What you can do NOW to prevent injuries, and increase cycling performance</a:t>
            </a:r>
          </a:p>
          <a:p>
            <a:pPr algn="ctr">
              <a:spcBef>
                <a:spcPts val="100"/>
              </a:spcBef>
            </a:pPr>
            <a:endParaRPr lang="en-US" sz="1000" i="1" dirty="0" smtClean="0"/>
          </a:p>
          <a:p>
            <a:pPr algn="ctr">
              <a:spcBef>
                <a:spcPts val="100"/>
              </a:spcBef>
            </a:pPr>
            <a:r>
              <a:rPr lang="en-US" sz="1900" i="1" dirty="0" smtClean="0"/>
              <a:t>Brad Conner, DO</a:t>
            </a:r>
          </a:p>
          <a:p>
            <a:pPr algn="ctr">
              <a:spcBef>
                <a:spcPts val="100"/>
              </a:spcBef>
            </a:pPr>
            <a:r>
              <a:rPr lang="en-US" sz="1900" i="1" dirty="0" smtClean="0"/>
              <a:t>Summit Sports Medicine</a:t>
            </a:r>
            <a:endParaRPr lang="en-US" sz="1900" i="1" dirty="0"/>
          </a:p>
        </p:txBody>
      </p:sp>
      <p:pic>
        <p:nvPicPr>
          <p:cNvPr id="4" name="Picture 3" descr="2012TourdeFlanders.jpg"/>
          <p:cNvPicPr>
            <a:picLocks noChangeAspect="1"/>
          </p:cNvPicPr>
          <p:nvPr/>
        </p:nvPicPr>
        <p:blipFill>
          <a:blip r:embed="rId3" cstate="print"/>
          <a:stretch>
            <a:fillRect/>
          </a:stretch>
        </p:blipFill>
        <p:spPr>
          <a:xfrm>
            <a:off x="2133600" y="1371600"/>
            <a:ext cx="4191000" cy="28592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for Low Back Pain</a:t>
            </a:r>
            <a:endParaRPr lang="en-US" dirty="0"/>
          </a:p>
        </p:txBody>
      </p:sp>
      <p:sp>
        <p:nvSpPr>
          <p:cNvPr id="4" name="Footer Placeholder 3"/>
          <p:cNvSpPr>
            <a:spLocks noGrp="1"/>
          </p:cNvSpPr>
          <p:nvPr>
            <p:ph type="ftr" sz="quarter" idx="11"/>
          </p:nvPr>
        </p:nvSpPr>
        <p:spPr>
          <a:xfrm>
            <a:off x="609600" y="6248206"/>
            <a:ext cx="7848600" cy="365125"/>
          </a:xfrm>
        </p:spPr>
        <p:txBody>
          <a:bodyPr/>
          <a:lstStyle/>
          <a:p>
            <a:pPr algn="ctr"/>
            <a:endParaRPr lang="en-US" dirty="0"/>
          </a:p>
        </p:txBody>
      </p:sp>
      <p:sp>
        <p:nvSpPr>
          <p:cNvPr id="3" name="Content Placeholder 2"/>
          <p:cNvSpPr>
            <a:spLocks noGrp="1"/>
          </p:cNvSpPr>
          <p:nvPr>
            <p:ph sz="quarter" idx="1"/>
          </p:nvPr>
        </p:nvSpPr>
        <p:spPr/>
        <p:txBody>
          <a:bodyPr/>
          <a:lstStyle/>
          <a:p>
            <a:pPr marL="514350" indent="-514350"/>
            <a:r>
              <a:rPr lang="en-US" dirty="0" smtClean="0"/>
              <a:t>Core Strengthening </a:t>
            </a:r>
          </a:p>
          <a:p>
            <a:pPr marL="514350" indent="-514350">
              <a:buFont typeface="+mj-lt"/>
              <a:buAutoNum type="arabicPeriod"/>
            </a:pPr>
            <a:r>
              <a:rPr lang="en-US" dirty="0" smtClean="0"/>
              <a:t>Front Plank</a:t>
            </a:r>
          </a:p>
          <a:p>
            <a:pPr marL="514350" indent="-514350">
              <a:buFont typeface="+mj-lt"/>
              <a:buAutoNum type="arabicPeriod"/>
            </a:pPr>
            <a:r>
              <a:rPr lang="en-US" dirty="0" smtClean="0"/>
              <a:t>Bird Dog</a:t>
            </a:r>
          </a:p>
          <a:p>
            <a:pPr marL="514350" indent="-514350">
              <a:buFont typeface="+mj-lt"/>
              <a:buAutoNum type="arabicPeriod"/>
            </a:pPr>
            <a:r>
              <a:rPr lang="en-US" dirty="0" smtClean="0"/>
              <a:t>Kettlebell Swing</a:t>
            </a:r>
          </a:p>
          <a:p>
            <a:endParaRPr lang="en-US" dirty="0"/>
          </a:p>
        </p:txBody>
      </p:sp>
      <p:pic>
        <p:nvPicPr>
          <p:cNvPr id="6" name="Picture 5" descr="stuff 317.jpg"/>
          <p:cNvPicPr>
            <a:picLocks noChangeAspect="1"/>
          </p:cNvPicPr>
          <p:nvPr/>
        </p:nvPicPr>
        <p:blipFill>
          <a:blip r:embed="rId2" cstate="print"/>
          <a:stretch>
            <a:fillRect/>
          </a:stretch>
        </p:blipFill>
        <p:spPr>
          <a:xfrm>
            <a:off x="4800600" y="1524000"/>
            <a:ext cx="2743200" cy="2057400"/>
          </a:xfrm>
          <a:prstGeom prst="rect">
            <a:avLst/>
          </a:prstGeom>
        </p:spPr>
      </p:pic>
      <p:pic>
        <p:nvPicPr>
          <p:cNvPr id="7" name="Picture 6" descr="DenverV2 086.JPG"/>
          <p:cNvPicPr>
            <a:picLocks noChangeAspect="1"/>
          </p:cNvPicPr>
          <p:nvPr/>
        </p:nvPicPr>
        <p:blipFill>
          <a:blip r:embed="rId3" cstate="print"/>
          <a:stretch>
            <a:fillRect/>
          </a:stretch>
        </p:blipFill>
        <p:spPr>
          <a:xfrm>
            <a:off x="2971800" y="4513695"/>
            <a:ext cx="3175000" cy="2381250"/>
          </a:xfrm>
          <a:prstGeom prst="rect">
            <a:avLst/>
          </a:prstGeom>
        </p:spPr>
      </p:pic>
      <p:pic>
        <p:nvPicPr>
          <p:cNvPr id="8" name="Picture 7" descr="DenverV2 087.JPG"/>
          <p:cNvPicPr>
            <a:picLocks noChangeAspect="1"/>
          </p:cNvPicPr>
          <p:nvPr/>
        </p:nvPicPr>
        <p:blipFill>
          <a:blip r:embed="rId4" cstate="print"/>
          <a:stretch>
            <a:fillRect/>
          </a:stretch>
        </p:blipFill>
        <p:spPr>
          <a:xfrm>
            <a:off x="-152400" y="4514850"/>
            <a:ext cx="3124200" cy="2343150"/>
          </a:xfrm>
          <a:prstGeom prst="rect">
            <a:avLst/>
          </a:prstGeom>
        </p:spPr>
      </p:pic>
      <p:pic>
        <p:nvPicPr>
          <p:cNvPr id="5" name="Picture 4" descr="Screen Shot 2018-04-14 at 10.10.0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628069"/>
            <a:ext cx="2667000" cy="322993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Piriformis Syndrome/ Sciatica</a:t>
            </a:r>
            <a:endParaRPr lang="en-US" dirty="0"/>
          </a:p>
        </p:txBody>
      </p:sp>
      <p:sp>
        <p:nvSpPr>
          <p:cNvPr id="4" name="Footer Placeholder 3"/>
          <p:cNvSpPr>
            <a:spLocks noGrp="1"/>
          </p:cNvSpPr>
          <p:nvPr>
            <p:ph type="ftr" sz="quarter" idx="11"/>
          </p:nvPr>
        </p:nvSpPr>
        <p:spPr>
          <a:xfrm>
            <a:off x="609600" y="6248206"/>
            <a:ext cx="7924800" cy="365125"/>
          </a:xfrm>
        </p:spPr>
        <p:txBody>
          <a:bodyPr/>
          <a:lstStyle/>
          <a:p>
            <a:pPr algn="ctr"/>
            <a:endParaRPr lang="en-US" dirty="0"/>
          </a:p>
        </p:txBody>
      </p:sp>
      <p:sp>
        <p:nvSpPr>
          <p:cNvPr id="3" name="Content Placeholder 2"/>
          <p:cNvSpPr>
            <a:spLocks noGrp="1"/>
          </p:cNvSpPr>
          <p:nvPr>
            <p:ph sz="quarter" idx="1"/>
          </p:nvPr>
        </p:nvSpPr>
        <p:spPr/>
        <p:txBody>
          <a:bodyPr>
            <a:normAutofit/>
          </a:bodyPr>
          <a:lstStyle/>
          <a:p>
            <a:r>
              <a:rPr lang="en-US" dirty="0" smtClean="0"/>
              <a:t>Causes</a:t>
            </a:r>
          </a:p>
          <a:p>
            <a:pPr marL="514350" indent="-514350">
              <a:buFont typeface="+mj-lt"/>
              <a:buAutoNum type="arabicPeriod"/>
            </a:pPr>
            <a:r>
              <a:rPr lang="en-US" dirty="0" smtClean="0"/>
              <a:t>Constricted and tight musculature</a:t>
            </a:r>
          </a:p>
          <a:p>
            <a:pPr marL="514350" indent="-514350">
              <a:buFont typeface="+mj-lt"/>
              <a:buAutoNum type="arabicPeriod"/>
            </a:pPr>
            <a:r>
              <a:rPr lang="en-US" dirty="0" smtClean="0"/>
              <a:t>Nerve entrapment</a:t>
            </a:r>
          </a:p>
          <a:p>
            <a:pPr marL="514350" indent="-514350">
              <a:buFont typeface="+mj-lt"/>
              <a:buAutoNum type="arabicPeriod"/>
            </a:pPr>
            <a:r>
              <a:rPr lang="en-US" dirty="0" smtClean="0"/>
              <a:t>Possible lumbar (low back) disc involvement</a:t>
            </a:r>
          </a:p>
        </p:txBody>
      </p:sp>
      <p:pic>
        <p:nvPicPr>
          <p:cNvPr id="5" name="Picture 4" descr="piriformis_anatomy02.jpg"/>
          <p:cNvPicPr>
            <a:picLocks noChangeAspect="1"/>
          </p:cNvPicPr>
          <p:nvPr/>
        </p:nvPicPr>
        <p:blipFill>
          <a:blip r:embed="rId2" cstate="print"/>
          <a:stretch>
            <a:fillRect/>
          </a:stretch>
        </p:blipFill>
        <p:spPr>
          <a:xfrm>
            <a:off x="5867400" y="3733800"/>
            <a:ext cx="2438400" cy="24384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for Piriformis Syndrome</a:t>
            </a:r>
            <a:endParaRPr lang="en-US" dirty="0"/>
          </a:p>
        </p:txBody>
      </p:sp>
      <p:sp>
        <p:nvSpPr>
          <p:cNvPr id="4" name="Footer Placeholder 3"/>
          <p:cNvSpPr>
            <a:spLocks noGrp="1"/>
          </p:cNvSpPr>
          <p:nvPr>
            <p:ph type="ftr" sz="quarter" idx="11"/>
          </p:nvPr>
        </p:nvSpPr>
        <p:spPr>
          <a:xfrm>
            <a:off x="609600" y="6248206"/>
            <a:ext cx="7924800" cy="365125"/>
          </a:xfrm>
        </p:spPr>
        <p:txBody>
          <a:bodyPr/>
          <a:lstStyle/>
          <a:p>
            <a:pPr algn="ctr"/>
            <a:endParaRPr lang="en-US" dirty="0"/>
          </a:p>
        </p:txBody>
      </p:sp>
      <p:sp>
        <p:nvSpPr>
          <p:cNvPr id="3" name="Content Placeholder 2"/>
          <p:cNvSpPr>
            <a:spLocks noGrp="1"/>
          </p:cNvSpPr>
          <p:nvPr>
            <p:ph sz="quarter" idx="1"/>
          </p:nvPr>
        </p:nvSpPr>
        <p:spPr/>
        <p:txBody>
          <a:bodyPr/>
          <a:lstStyle/>
          <a:p>
            <a:pPr marL="514350" indent="-514350">
              <a:buNone/>
            </a:pPr>
            <a:endParaRPr lang="en-US" dirty="0" smtClean="0"/>
          </a:p>
          <a:p>
            <a:pPr marL="514350" indent="-514350">
              <a:buFont typeface="+mj-lt"/>
              <a:buAutoNum type="arabicPeriod"/>
            </a:pPr>
            <a:r>
              <a:rPr lang="en-US" dirty="0" smtClean="0"/>
              <a:t>Myofascial Release </a:t>
            </a:r>
          </a:p>
          <a:p>
            <a:pPr marL="514350" indent="-514350">
              <a:buFont typeface="+mj-lt"/>
              <a:buAutoNum type="arabicPeriod"/>
            </a:pPr>
            <a:r>
              <a:rPr lang="en-US" dirty="0" smtClean="0"/>
              <a:t>Piriformis Stretch</a:t>
            </a:r>
          </a:p>
          <a:p>
            <a:pPr marL="514350" indent="-514350">
              <a:buFont typeface="+mj-lt"/>
              <a:buAutoNum type="arabicPeriod"/>
            </a:pPr>
            <a:r>
              <a:rPr lang="en-US" dirty="0" smtClean="0"/>
              <a:t>Joint Mobility</a:t>
            </a:r>
            <a:endParaRPr lang="en-US" dirty="0"/>
          </a:p>
        </p:txBody>
      </p:sp>
      <p:pic>
        <p:nvPicPr>
          <p:cNvPr id="6" name="Picture 5" descr="stuff 327.jpg"/>
          <p:cNvPicPr>
            <a:picLocks noChangeAspect="1"/>
          </p:cNvPicPr>
          <p:nvPr/>
        </p:nvPicPr>
        <p:blipFill>
          <a:blip r:embed="rId2" cstate="print"/>
          <a:stretch>
            <a:fillRect/>
          </a:stretch>
        </p:blipFill>
        <p:spPr>
          <a:xfrm>
            <a:off x="4572000" y="2133600"/>
            <a:ext cx="4064000" cy="304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Knee Pain</a:t>
            </a:r>
            <a:endParaRPr lang="en-US" dirty="0"/>
          </a:p>
        </p:txBody>
      </p:sp>
      <p:sp>
        <p:nvSpPr>
          <p:cNvPr id="4" name="Footer Placeholder 3"/>
          <p:cNvSpPr>
            <a:spLocks noGrp="1"/>
          </p:cNvSpPr>
          <p:nvPr>
            <p:ph type="ftr" sz="quarter" idx="11"/>
          </p:nvPr>
        </p:nvSpPr>
        <p:spPr>
          <a:xfrm>
            <a:off x="609600" y="6248206"/>
            <a:ext cx="7772400" cy="365125"/>
          </a:xfrm>
        </p:spPr>
        <p:txBody>
          <a:bodyPr/>
          <a:lstStyle/>
          <a:p>
            <a:pPr algn="ctr"/>
            <a:endParaRPr lang="en-US" dirty="0"/>
          </a:p>
        </p:txBody>
      </p:sp>
      <p:sp>
        <p:nvSpPr>
          <p:cNvPr id="3" name="Content Placeholder 2"/>
          <p:cNvSpPr>
            <a:spLocks noGrp="1"/>
          </p:cNvSpPr>
          <p:nvPr>
            <p:ph sz="quarter" idx="1"/>
          </p:nvPr>
        </p:nvSpPr>
        <p:spPr/>
        <p:txBody>
          <a:bodyPr/>
          <a:lstStyle/>
          <a:p>
            <a:pPr marL="514350" indent="-514350">
              <a:buFont typeface="+mj-lt"/>
              <a:buAutoNum type="arabicPeriod"/>
            </a:pPr>
            <a:r>
              <a:rPr lang="en-US" b="1" dirty="0" smtClean="0"/>
              <a:t>Anterior (Front)</a:t>
            </a:r>
          </a:p>
          <a:p>
            <a:pPr marL="514350" indent="-514350"/>
            <a:r>
              <a:rPr lang="en-US" dirty="0" smtClean="0"/>
              <a:t>Patellofemoral Pain (</a:t>
            </a:r>
            <a:r>
              <a:rPr lang="en-US" i="1" dirty="0" smtClean="0"/>
              <a:t>Cyclist’s Knee</a:t>
            </a:r>
            <a:r>
              <a:rPr lang="en-US" dirty="0" smtClean="0"/>
              <a:t>) &amp; Patellar Tendonitis</a:t>
            </a:r>
          </a:p>
          <a:p>
            <a:pPr marL="514350" indent="-514350">
              <a:buAutoNum type="arabicPeriod" startAt="2"/>
            </a:pPr>
            <a:r>
              <a:rPr lang="en-US" b="1" dirty="0" smtClean="0"/>
              <a:t>Lateral (Side)</a:t>
            </a:r>
          </a:p>
          <a:p>
            <a:pPr marL="514350" indent="-514350"/>
            <a:r>
              <a:rPr lang="en-US" dirty="0" smtClean="0"/>
              <a:t>Iliotibial Band Syndrome (IT Band)(</a:t>
            </a:r>
            <a:r>
              <a:rPr lang="en-US" i="1" dirty="0" smtClean="0"/>
              <a:t>Runner’s Knee)</a:t>
            </a:r>
          </a:p>
          <a:p>
            <a:pPr marL="514350" indent="-514350">
              <a:buAutoNum type="arabicPeriod" startAt="3"/>
            </a:pPr>
            <a:r>
              <a:rPr lang="en-US" b="1" dirty="0" smtClean="0"/>
              <a:t>Posterior (Back)</a:t>
            </a:r>
          </a:p>
          <a:p>
            <a:pPr marL="514350" indent="-514350"/>
            <a:r>
              <a:rPr lang="en-US" dirty="0" smtClean="0"/>
              <a:t>Hamstring</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Patellofemoral Pain</a:t>
            </a:r>
            <a:endParaRPr lang="en-US" dirty="0"/>
          </a:p>
        </p:txBody>
      </p:sp>
      <p:sp>
        <p:nvSpPr>
          <p:cNvPr id="4" name="Footer Placeholder 3"/>
          <p:cNvSpPr>
            <a:spLocks noGrp="1"/>
          </p:cNvSpPr>
          <p:nvPr>
            <p:ph type="ftr" sz="quarter" idx="11"/>
          </p:nvPr>
        </p:nvSpPr>
        <p:spPr>
          <a:xfrm>
            <a:off x="609600" y="6248206"/>
            <a:ext cx="78486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Causes</a:t>
            </a:r>
          </a:p>
          <a:p>
            <a:pPr marL="514350" indent="-514350">
              <a:buNone/>
            </a:pPr>
            <a:r>
              <a:rPr lang="en-US" dirty="0" smtClean="0"/>
              <a:t>1.	Muscular Imbalance </a:t>
            </a:r>
          </a:p>
          <a:p>
            <a:pPr marL="514350" indent="-514350">
              <a:buNone/>
            </a:pPr>
            <a:r>
              <a:rPr lang="en-US" dirty="0" smtClean="0"/>
              <a:t>	(weak quadriceps)</a:t>
            </a:r>
          </a:p>
          <a:p>
            <a:pPr marL="571500" indent="-571500">
              <a:buNone/>
            </a:pPr>
            <a:r>
              <a:rPr lang="en-US" dirty="0" smtClean="0"/>
              <a:t>2.	Improper pedaling and </a:t>
            </a:r>
          </a:p>
          <a:p>
            <a:pPr marL="514350" indent="-514350">
              <a:buNone/>
            </a:pPr>
            <a:r>
              <a:rPr lang="en-US" dirty="0" smtClean="0"/>
              <a:t>	foot/cleat position</a:t>
            </a:r>
          </a:p>
          <a:p>
            <a:pPr marL="514350" indent="-514350">
              <a:buNone/>
            </a:pPr>
            <a:r>
              <a:rPr lang="en-US" dirty="0" smtClean="0"/>
              <a:t>3.	Seat too low or too high/ </a:t>
            </a:r>
          </a:p>
          <a:p>
            <a:pPr marL="514350" indent="-514350">
              <a:buNone/>
            </a:pPr>
            <a:r>
              <a:rPr lang="en-US" dirty="0" smtClean="0"/>
              <a:t>	seat too far forward</a:t>
            </a:r>
          </a:p>
          <a:p>
            <a:pPr marL="514350" indent="-514350">
              <a:buNone/>
            </a:pPr>
            <a:r>
              <a:rPr lang="en-US" dirty="0" smtClean="0"/>
              <a:t>4.	Gears too high</a:t>
            </a:r>
            <a:endParaRPr lang="en-US" dirty="0"/>
          </a:p>
        </p:txBody>
      </p:sp>
      <p:pic>
        <p:nvPicPr>
          <p:cNvPr id="6" name="Picture 5" descr="knee.jpg"/>
          <p:cNvPicPr>
            <a:picLocks noChangeAspect="1"/>
          </p:cNvPicPr>
          <p:nvPr/>
        </p:nvPicPr>
        <p:blipFill>
          <a:blip r:embed="rId2" cstate="print"/>
          <a:stretch>
            <a:fillRect/>
          </a:stretch>
        </p:blipFill>
        <p:spPr>
          <a:xfrm>
            <a:off x="5943600" y="1524000"/>
            <a:ext cx="2533650" cy="449976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for Patellofemoral Pain</a:t>
            </a:r>
            <a:endParaRPr lang="en-US" dirty="0"/>
          </a:p>
        </p:txBody>
      </p:sp>
      <p:sp>
        <p:nvSpPr>
          <p:cNvPr id="4" name="Footer Placeholder 3"/>
          <p:cNvSpPr>
            <a:spLocks noGrp="1"/>
          </p:cNvSpPr>
          <p:nvPr>
            <p:ph type="ftr" sz="quarter" idx="11"/>
          </p:nvPr>
        </p:nvSpPr>
        <p:spPr>
          <a:xfrm>
            <a:off x="609600" y="6248206"/>
            <a:ext cx="8077200" cy="365125"/>
          </a:xfrm>
        </p:spPr>
        <p:txBody>
          <a:bodyPr/>
          <a:lstStyle/>
          <a:p>
            <a:pPr algn="ctr"/>
            <a:endParaRPr lang="en-US" dirty="0"/>
          </a:p>
        </p:txBody>
      </p:sp>
      <p:sp>
        <p:nvSpPr>
          <p:cNvPr id="3" name="Content Placeholder 2"/>
          <p:cNvSpPr>
            <a:spLocks noGrp="1"/>
          </p:cNvSpPr>
          <p:nvPr>
            <p:ph sz="quarter" idx="1"/>
          </p:nvPr>
        </p:nvSpPr>
        <p:spPr>
          <a:xfrm>
            <a:off x="612648" y="1600200"/>
            <a:ext cx="8531352" cy="4495800"/>
          </a:xfrm>
        </p:spPr>
        <p:txBody>
          <a:bodyPr/>
          <a:lstStyle/>
          <a:p>
            <a:r>
              <a:rPr lang="en-US" dirty="0" smtClean="0"/>
              <a:t>Strengthen quads, </a:t>
            </a:r>
            <a:r>
              <a:rPr lang="en-US" dirty="0" err="1" smtClean="0"/>
              <a:t>gluteals</a:t>
            </a:r>
            <a:r>
              <a:rPr lang="en-US" dirty="0" smtClean="0"/>
              <a:t>/abductors, and hamstrings</a:t>
            </a:r>
          </a:p>
          <a:p>
            <a:r>
              <a:rPr lang="en-US" dirty="0" smtClean="0"/>
              <a:t>Flexibility</a:t>
            </a:r>
          </a:p>
          <a:p>
            <a:pPr marL="514350" indent="-514350">
              <a:buFont typeface="+mj-lt"/>
              <a:buAutoNum type="arabicPeriod"/>
            </a:pPr>
            <a:r>
              <a:rPr lang="en-US" dirty="0" smtClean="0"/>
              <a:t>Quadriceps</a:t>
            </a:r>
          </a:p>
          <a:p>
            <a:pPr marL="514350" indent="-514350">
              <a:buFont typeface="+mj-lt"/>
              <a:buAutoNum type="arabicPeriod"/>
            </a:pPr>
            <a:r>
              <a:rPr lang="en-US" dirty="0" smtClean="0"/>
              <a:t>Hip Flexor (Iliopsoas</a:t>
            </a:r>
            <a:r>
              <a:rPr lang="en-US" dirty="0"/>
              <a:t> </a:t>
            </a:r>
            <a:r>
              <a:rPr lang="en-US" dirty="0" smtClean="0"/>
              <a:t>&amp; Rectus femoris)</a:t>
            </a:r>
          </a:p>
          <a:p>
            <a:pPr marL="514350" indent="-514350">
              <a:buFont typeface="+mj-lt"/>
              <a:buAutoNum type="arabicPeriod"/>
            </a:pPr>
            <a:r>
              <a:rPr lang="en-US" dirty="0" smtClean="0"/>
              <a:t>Hamstrings</a:t>
            </a:r>
          </a:p>
          <a:p>
            <a:pPr marL="514350" indent="-514350"/>
            <a:r>
              <a:rPr lang="en-US" dirty="0" smtClean="0"/>
              <a:t>Proper pedaling mechanics</a:t>
            </a:r>
          </a:p>
          <a:p>
            <a:pPr marL="514350" indent="-514350">
              <a:buFont typeface="+mj-lt"/>
              <a:buAutoNum type="arabicPeriod"/>
            </a:pPr>
            <a:endParaRPr lang="en-US" dirty="0"/>
          </a:p>
        </p:txBody>
      </p:sp>
      <p:pic>
        <p:nvPicPr>
          <p:cNvPr id="5" name="Picture 4" descr="pedaling.jpg"/>
          <p:cNvPicPr>
            <a:picLocks noChangeAspect="1"/>
          </p:cNvPicPr>
          <p:nvPr/>
        </p:nvPicPr>
        <p:blipFill>
          <a:blip r:embed="rId2" cstate="print"/>
          <a:stretch>
            <a:fillRect/>
          </a:stretch>
        </p:blipFill>
        <p:spPr>
          <a:xfrm>
            <a:off x="6324600" y="3810000"/>
            <a:ext cx="2209800" cy="22098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Patellar Tendonitis</a:t>
            </a:r>
            <a:endParaRPr lang="en-US" dirty="0"/>
          </a:p>
        </p:txBody>
      </p:sp>
      <p:sp>
        <p:nvSpPr>
          <p:cNvPr id="4" name="Footer Placeholder 3"/>
          <p:cNvSpPr>
            <a:spLocks noGrp="1"/>
          </p:cNvSpPr>
          <p:nvPr>
            <p:ph type="ftr" sz="quarter" idx="11"/>
          </p:nvPr>
        </p:nvSpPr>
        <p:spPr>
          <a:xfrm>
            <a:off x="609600" y="6248206"/>
            <a:ext cx="76962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Causes</a:t>
            </a:r>
          </a:p>
          <a:p>
            <a:pPr marL="514350" indent="-514350">
              <a:buFont typeface="+mj-lt"/>
              <a:buAutoNum type="arabicPeriod"/>
            </a:pPr>
            <a:r>
              <a:rPr lang="en-US" dirty="0" smtClean="0"/>
              <a:t>Muscular Imbalances and Improper alignment</a:t>
            </a:r>
          </a:p>
          <a:p>
            <a:pPr marL="514350" indent="-514350">
              <a:buFont typeface="+mj-lt"/>
              <a:buAutoNum type="arabicPeriod"/>
            </a:pPr>
            <a:r>
              <a:rPr lang="en-US" dirty="0" smtClean="0"/>
              <a:t>Seat too low/ too far forward</a:t>
            </a:r>
          </a:p>
          <a:p>
            <a:pPr marL="514350" indent="-514350"/>
            <a:r>
              <a:rPr lang="en-US" dirty="0" smtClean="0"/>
              <a:t>Treatment is similar to Patellofemoral Pain treatment</a:t>
            </a:r>
            <a:endParaRPr lang="en-US" dirty="0"/>
          </a:p>
        </p:txBody>
      </p:sp>
      <p:pic>
        <p:nvPicPr>
          <p:cNvPr id="5" name="Picture 4" descr="rapha-photography-prints-2008-front.jpg"/>
          <p:cNvPicPr>
            <a:picLocks noChangeAspect="1"/>
          </p:cNvPicPr>
          <p:nvPr/>
        </p:nvPicPr>
        <p:blipFill>
          <a:blip r:embed="rId2" cstate="print"/>
          <a:stretch>
            <a:fillRect/>
          </a:stretch>
        </p:blipFill>
        <p:spPr>
          <a:xfrm>
            <a:off x="5943600" y="0"/>
            <a:ext cx="3200400" cy="212826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Iliotibial Band Syndrome (IT Band)</a:t>
            </a:r>
            <a:endParaRPr lang="en-US" dirty="0"/>
          </a:p>
        </p:txBody>
      </p:sp>
      <p:sp>
        <p:nvSpPr>
          <p:cNvPr id="4" name="Footer Placeholder 3"/>
          <p:cNvSpPr>
            <a:spLocks noGrp="1"/>
          </p:cNvSpPr>
          <p:nvPr>
            <p:ph type="ftr" sz="quarter" idx="11"/>
          </p:nvPr>
        </p:nvSpPr>
        <p:spPr>
          <a:xfrm>
            <a:off x="609600" y="6248206"/>
            <a:ext cx="75438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Causes- excessive friction of distal IT band near knee which can develop from:</a:t>
            </a:r>
          </a:p>
          <a:p>
            <a:pPr marL="514350" indent="-514350">
              <a:buFont typeface="+mj-lt"/>
              <a:buAutoNum type="arabicPeriod"/>
            </a:pPr>
            <a:r>
              <a:rPr lang="en-US" dirty="0" smtClean="0"/>
              <a:t>Muscular Imbalances and improper alignment</a:t>
            </a:r>
          </a:p>
          <a:p>
            <a:pPr marL="514350" indent="-514350">
              <a:buFont typeface="+mj-lt"/>
              <a:buAutoNum type="arabicPeriod"/>
            </a:pPr>
            <a:r>
              <a:rPr lang="en-US" dirty="0" smtClean="0"/>
              <a:t>Foot placement on pedal</a:t>
            </a:r>
          </a:p>
          <a:p>
            <a:pPr marL="514350" indent="-514350">
              <a:buFont typeface="+mj-lt"/>
              <a:buAutoNum type="arabicPeriod"/>
            </a:pPr>
            <a:r>
              <a:rPr lang="en-US" dirty="0" smtClean="0"/>
              <a:t>Seat too far back and/or too high</a:t>
            </a:r>
          </a:p>
          <a:p>
            <a:pPr marL="514350" indent="-514350">
              <a:buFont typeface="+mj-lt"/>
              <a:buAutoNum type="arabicPeriod"/>
            </a:pPr>
            <a:endParaRPr lang="en-US" dirty="0" smtClean="0"/>
          </a:p>
          <a:p>
            <a:endParaRPr lang="en-US" dirty="0" smtClean="0"/>
          </a:p>
          <a:p>
            <a:pPr marL="514350" indent="-514350">
              <a:buFont typeface="+mj-lt"/>
              <a:buAutoNum type="arabicPeriod"/>
            </a:pPr>
            <a:endParaRPr lang="en-US" dirty="0"/>
          </a:p>
        </p:txBody>
      </p:sp>
      <p:pic>
        <p:nvPicPr>
          <p:cNvPr id="5" name="Picture 4" descr="Iliotibial-band-syndrome.jpg"/>
          <p:cNvPicPr>
            <a:picLocks noChangeAspect="1"/>
          </p:cNvPicPr>
          <p:nvPr/>
        </p:nvPicPr>
        <p:blipFill>
          <a:blip r:embed="rId2" cstate="print"/>
          <a:stretch>
            <a:fillRect/>
          </a:stretch>
        </p:blipFill>
        <p:spPr>
          <a:xfrm>
            <a:off x="6629399" y="3124200"/>
            <a:ext cx="2438401" cy="363331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for IT Band Syndrome</a:t>
            </a:r>
            <a:endParaRPr lang="en-US" dirty="0"/>
          </a:p>
        </p:txBody>
      </p:sp>
      <p:sp>
        <p:nvSpPr>
          <p:cNvPr id="4" name="Footer Placeholder 3"/>
          <p:cNvSpPr>
            <a:spLocks noGrp="1"/>
          </p:cNvSpPr>
          <p:nvPr>
            <p:ph type="ftr" sz="quarter" idx="11"/>
          </p:nvPr>
        </p:nvSpPr>
        <p:spPr>
          <a:xfrm>
            <a:off x="609600" y="6248206"/>
            <a:ext cx="7848600" cy="365125"/>
          </a:xfrm>
        </p:spPr>
        <p:txBody>
          <a:bodyPr/>
          <a:lstStyle/>
          <a:p>
            <a:pPr algn="ctr"/>
            <a:endParaRPr lang="en-US" dirty="0"/>
          </a:p>
        </p:txBody>
      </p:sp>
      <p:sp>
        <p:nvSpPr>
          <p:cNvPr id="3" name="Content Placeholder 2"/>
          <p:cNvSpPr>
            <a:spLocks noGrp="1"/>
          </p:cNvSpPr>
          <p:nvPr>
            <p:ph sz="quarter" idx="1"/>
          </p:nvPr>
        </p:nvSpPr>
        <p:spPr>
          <a:xfrm>
            <a:off x="0" y="1600200"/>
            <a:ext cx="8766048" cy="4495800"/>
          </a:xfrm>
        </p:spPr>
        <p:txBody>
          <a:bodyPr/>
          <a:lstStyle/>
          <a:p>
            <a:r>
              <a:rPr lang="en-US" dirty="0" smtClean="0"/>
              <a:t>Myofascial release (foam roller)</a:t>
            </a:r>
          </a:p>
          <a:p>
            <a:r>
              <a:rPr lang="en-US" dirty="0" smtClean="0"/>
              <a:t>Strengthen glutes and IT Band </a:t>
            </a:r>
          </a:p>
          <a:p>
            <a:pPr marL="514350" indent="-514350">
              <a:buFont typeface="+mj-lt"/>
              <a:buAutoNum type="arabicPeriod"/>
            </a:pPr>
            <a:r>
              <a:rPr lang="en-US" dirty="0" smtClean="0"/>
              <a:t>Clam Shell</a:t>
            </a:r>
          </a:p>
          <a:p>
            <a:pPr marL="514350" indent="-514350">
              <a:buFont typeface="+mj-lt"/>
              <a:buAutoNum type="arabicPeriod"/>
            </a:pPr>
            <a:r>
              <a:rPr lang="en-US" dirty="0" smtClean="0"/>
              <a:t>Side Lying Straight Leg Raises (SLR)</a:t>
            </a:r>
          </a:p>
          <a:p>
            <a:pPr marL="514350" indent="-514350">
              <a:buFont typeface="+mj-lt"/>
              <a:buAutoNum type="arabicPeriod"/>
            </a:pPr>
            <a:r>
              <a:rPr lang="en-US" dirty="0" smtClean="0"/>
              <a:t>Proper pedaling mechanics</a:t>
            </a:r>
            <a:endParaRPr lang="en-US" dirty="0"/>
          </a:p>
        </p:txBody>
      </p:sp>
      <p:pic>
        <p:nvPicPr>
          <p:cNvPr id="6" name="Picture 5" descr="stuff 331.jpg"/>
          <p:cNvPicPr>
            <a:picLocks noChangeAspect="1"/>
          </p:cNvPicPr>
          <p:nvPr/>
        </p:nvPicPr>
        <p:blipFill>
          <a:blip r:embed="rId2" cstate="print"/>
          <a:stretch>
            <a:fillRect/>
          </a:stretch>
        </p:blipFill>
        <p:spPr>
          <a:xfrm>
            <a:off x="6374245" y="4774334"/>
            <a:ext cx="2781300" cy="2085975"/>
          </a:xfrm>
          <a:prstGeom prst="rect">
            <a:avLst/>
          </a:prstGeom>
        </p:spPr>
      </p:pic>
      <p:pic>
        <p:nvPicPr>
          <p:cNvPr id="5" name="Picture 4" descr="Screen Shot 2018-04-14 at 10.16.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625" y="1524000"/>
            <a:ext cx="3319375" cy="3276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Hamstring Pain</a:t>
            </a:r>
            <a:endParaRPr lang="en-US" dirty="0"/>
          </a:p>
        </p:txBody>
      </p:sp>
      <p:sp>
        <p:nvSpPr>
          <p:cNvPr id="4" name="Footer Placeholder 3"/>
          <p:cNvSpPr>
            <a:spLocks noGrp="1"/>
          </p:cNvSpPr>
          <p:nvPr>
            <p:ph type="ftr" sz="quarter" idx="11"/>
          </p:nvPr>
        </p:nvSpPr>
        <p:spPr>
          <a:xfrm>
            <a:off x="609600" y="6248206"/>
            <a:ext cx="78486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Excessive load on muscle/tendon while knee is extended</a:t>
            </a:r>
          </a:p>
          <a:p>
            <a:r>
              <a:rPr lang="en-US" dirty="0" smtClean="0"/>
              <a:t>Causes</a:t>
            </a:r>
          </a:p>
          <a:p>
            <a:pPr marL="514350" indent="-514350">
              <a:buFont typeface="+mj-lt"/>
              <a:buAutoNum type="arabicPeriod"/>
            </a:pPr>
            <a:r>
              <a:rPr lang="en-US" dirty="0" smtClean="0"/>
              <a:t>Muscular Imbalances &amp; Asymmetries</a:t>
            </a:r>
          </a:p>
          <a:p>
            <a:pPr marL="514350" indent="-514350">
              <a:buFont typeface="+mj-lt"/>
              <a:buAutoNum type="arabicPeriod"/>
            </a:pPr>
            <a:r>
              <a:rPr lang="en-US" dirty="0" smtClean="0"/>
              <a:t>Previous injury</a:t>
            </a:r>
          </a:p>
          <a:p>
            <a:pPr marL="514350" indent="-514350">
              <a:buFont typeface="+mj-lt"/>
              <a:buAutoNum type="arabicPeriod"/>
            </a:pPr>
            <a:r>
              <a:rPr lang="en-US" dirty="0" smtClean="0"/>
              <a:t>Seat too high </a:t>
            </a:r>
          </a:p>
          <a:p>
            <a:pPr marL="514350" indent="-514350">
              <a:buNone/>
            </a:pPr>
            <a:r>
              <a:rPr lang="en-US" dirty="0" smtClean="0"/>
              <a:t>	and/or too far back</a:t>
            </a:r>
          </a:p>
          <a:p>
            <a:pPr marL="514350" indent="-514350">
              <a:buNone/>
            </a:pPr>
            <a:endParaRPr lang="en-US" dirty="0"/>
          </a:p>
        </p:txBody>
      </p:sp>
      <p:pic>
        <p:nvPicPr>
          <p:cNvPr id="6" name="Picture 5" descr="brooksb17standard-399-75.jpg"/>
          <p:cNvPicPr>
            <a:picLocks noChangeAspect="1"/>
          </p:cNvPicPr>
          <p:nvPr/>
        </p:nvPicPr>
        <p:blipFill>
          <a:blip r:embed="rId2" cstate="print"/>
          <a:stretch>
            <a:fillRect/>
          </a:stretch>
        </p:blipFill>
        <p:spPr>
          <a:xfrm>
            <a:off x="4572000" y="3733800"/>
            <a:ext cx="2971800" cy="222698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Nation of Cyclists</a:t>
            </a:r>
            <a:endParaRPr lang="en-US" dirty="0"/>
          </a:p>
        </p:txBody>
      </p:sp>
      <p:sp>
        <p:nvSpPr>
          <p:cNvPr id="4" name="Footer Placeholder 3"/>
          <p:cNvSpPr>
            <a:spLocks noGrp="1"/>
          </p:cNvSpPr>
          <p:nvPr>
            <p:ph type="ftr" sz="quarter" idx="11"/>
          </p:nvPr>
        </p:nvSpPr>
        <p:spPr>
          <a:xfrm>
            <a:off x="609600" y="6248206"/>
            <a:ext cx="8001000" cy="365125"/>
          </a:xfrm>
        </p:spPr>
        <p:txBody>
          <a:bodyPr/>
          <a:lstStyle/>
          <a:p>
            <a:pPr algn="ctr"/>
            <a:endParaRPr lang="en-US" dirty="0"/>
          </a:p>
        </p:txBody>
      </p:sp>
      <p:sp>
        <p:nvSpPr>
          <p:cNvPr id="3" name="Content Placeholder 2"/>
          <p:cNvSpPr>
            <a:spLocks noGrp="1"/>
          </p:cNvSpPr>
          <p:nvPr>
            <p:ph sz="quarter" idx="1"/>
          </p:nvPr>
        </p:nvSpPr>
        <p:spPr/>
        <p:txBody>
          <a:bodyPr>
            <a:normAutofit/>
          </a:bodyPr>
          <a:lstStyle/>
          <a:p>
            <a:r>
              <a:rPr lang="en-US" sz="1800" dirty="0" smtClean="0"/>
              <a:t>Over 100 million Americans ride bicycles</a:t>
            </a:r>
          </a:p>
          <a:p>
            <a:r>
              <a:rPr lang="en-US" sz="1800" dirty="0" smtClean="0"/>
              <a:t>Of those, 5 million cyclists ride 20 days/month</a:t>
            </a:r>
          </a:p>
          <a:p>
            <a:r>
              <a:rPr lang="en-US" sz="1800" dirty="0" smtClean="0"/>
              <a:t>In total, cycling injuries result in 500,000 Physician visits/year!</a:t>
            </a:r>
          </a:p>
          <a:p>
            <a:r>
              <a:rPr lang="en-US" sz="1800" dirty="0" smtClean="0"/>
              <a:t>Estimated cost of 8 BILLION dollars</a:t>
            </a:r>
          </a:p>
          <a:p>
            <a:r>
              <a:rPr lang="en-US" sz="1800" i="1" dirty="0" smtClean="0"/>
              <a:t>YOU can change this with simple preventative measures!</a:t>
            </a:r>
            <a:endParaRPr lang="en-US" sz="1800" i="1" dirty="0"/>
          </a:p>
        </p:txBody>
      </p:sp>
      <p:pic>
        <p:nvPicPr>
          <p:cNvPr id="5" name="Picture 4" descr="bicycle-commuting.jpg"/>
          <p:cNvPicPr>
            <a:picLocks noChangeAspect="1"/>
          </p:cNvPicPr>
          <p:nvPr/>
        </p:nvPicPr>
        <p:blipFill>
          <a:blip r:embed="rId2" cstate="print"/>
          <a:stretch>
            <a:fillRect/>
          </a:stretch>
        </p:blipFill>
        <p:spPr>
          <a:xfrm>
            <a:off x="6677526" y="0"/>
            <a:ext cx="2466474" cy="2286000"/>
          </a:xfrm>
          <a:prstGeom prst="rect">
            <a:avLst/>
          </a:prstGeom>
        </p:spPr>
      </p:pic>
      <p:pic>
        <p:nvPicPr>
          <p:cNvPr id="7" name="Picture 6" descr="header-cyclocross.jpg"/>
          <p:cNvPicPr>
            <a:picLocks noChangeAspect="1"/>
          </p:cNvPicPr>
          <p:nvPr/>
        </p:nvPicPr>
        <p:blipFill>
          <a:blip r:embed="rId3" cstate="print"/>
          <a:stretch>
            <a:fillRect/>
          </a:stretch>
        </p:blipFill>
        <p:spPr>
          <a:xfrm>
            <a:off x="914400" y="3429000"/>
            <a:ext cx="7467600" cy="278048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for Hamstring Pain</a:t>
            </a:r>
            <a:endParaRPr lang="en-US" dirty="0"/>
          </a:p>
        </p:txBody>
      </p:sp>
      <p:sp>
        <p:nvSpPr>
          <p:cNvPr id="4" name="Footer Placeholder 3"/>
          <p:cNvSpPr>
            <a:spLocks noGrp="1"/>
          </p:cNvSpPr>
          <p:nvPr>
            <p:ph type="ftr" sz="quarter" idx="11"/>
          </p:nvPr>
        </p:nvSpPr>
        <p:spPr>
          <a:xfrm>
            <a:off x="609600" y="6248206"/>
            <a:ext cx="78486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Strengthen hamstrings with eccentric loading </a:t>
            </a:r>
          </a:p>
          <a:p>
            <a:pPr marL="514350" indent="-514350">
              <a:buFont typeface="+mj-lt"/>
              <a:buAutoNum type="arabicPeriod"/>
            </a:pPr>
            <a:r>
              <a:rPr lang="en-US" dirty="0" smtClean="0"/>
              <a:t>Hip Hinge </a:t>
            </a:r>
          </a:p>
          <a:p>
            <a:pPr marL="514350" indent="-514350">
              <a:buFont typeface="+mj-lt"/>
              <a:buAutoNum type="arabicPeriod"/>
            </a:pPr>
            <a:r>
              <a:rPr lang="en-US" dirty="0" smtClean="0"/>
              <a:t>Glute Bridges</a:t>
            </a:r>
          </a:p>
          <a:p>
            <a:pPr marL="514350" indent="-514350"/>
            <a:r>
              <a:rPr lang="en-US" dirty="0" smtClean="0"/>
              <a:t>Proper pedaling mechanics</a:t>
            </a:r>
            <a:endParaRPr lang="en-US" dirty="0"/>
          </a:p>
        </p:txBody>
      </p:sp>
      <p:pic>
        <p:nvPicPr>
          <p:cNvPr id="5" name="Picture 4" descr="Screen Shot 2018-04-14 at 10.20.06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412" y="4800600"/>
            <a:ext cx="4616588" cy="1910773"/>
          </a:xfrm>
          <a:prstGeom prst="rect">
            <a:avLst/>
          </a:prstGeom>
        </p:spPr>
      </p:pic>
      <p:pic>
        <p:nvPicPr>
          <p:cNvPr id="6" name="Picture 5" descr="Screen Shot 2018-04-14 at 10.22.07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317" y="2286000"/>
            <a:ext cx="2387065" cy="23622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Ulnar Palsy/Carpal Tunnel Syndrome </a:t>
            </a:r>
            <a:endParaRPr lang="en-US" dirty="0"/>
          </a:p>
        </p:txBody>
      </p:sp>
      <p:sp>
        <p:nvSpPr>
          <p:cNvPr id="4" name="Footer Placeholder 3"/>
          <p:cNvSpPr>
            <a:spLocks noGrp="1"/>
          </p:cNvSpPr>
          <p:nvPr>
            <p:ph type="ftr" sz="quarter" idx="11"/>
          </p:nvPr>
        </p:nvSpPr>
        <p:spPr>
          <a:xfrm>
            <a:off x="609600" y="6248206"/>
            <a:ext cx="78486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Compression of ulnar and median nerves in the wrist which lead to numbness and tingling in hands and fingers</a:t>
            </a:r>
          </a:p>
          <a:p>
            <a:r>
              <a:rPr lang="en-US" dirty="0" smtClean="0"/>
              <a:t>Causes</a:t>
            </a:r>
          </a:p>
          <a:p>
            <a:pPr marL="514350" indent="-514350">
              <a:buFont typeface="+mj-lt"/>
              <a:buAutoNum type="arabicPeriod"/>
            </a:pPr>
            <a:r>
              <a:rPr lang="en-US" dirty="0" smtClean="0"/>
              <a:t>Improper positioning on handlebars and poor weight distribution</a:t>
            </a:r>
          </a:p>
          <a:p>
            <a:pPr marL="514350" indent="-514350">
              <a:buFont typeface="+mj-lt"/>
              <a:buAutoNum type="arabicPeriod"/>
            </a:pPr>
            <a:r>
              <a:rPr lang="en-US" dirty="0" smtClean="0"/>
              <a:t>Long rides and/or rough terrain</a:t>
            </a:r>
          </a:p>
          <a:p>
            <a:pPr marL="514350" indent="-514350">
              <a:buFont typeface="+mj-lt"/>
              <a:buAutoNum type="arabicPeriod"/>
            </a:pP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for Ulnar Palsy/CTS</a:t>
            </a:r>
            <a:endParaRPr lang="en-US" dirty="0"/>
          </a:p>
        </p:txBody>
      </p:sp>
      <p:sp>
        <p:nvSpPr>
          <p:cNvPr id="4" name="Footer Placeholder 3"/>
          <p:cNvSpPr>
            <a:spLocks noGrp="1"/>
          </p:cNvSpPr>
          <p:nvPr>
            <p:ph type="ftr" sz="quarter" idx="11"/>
          </p:nvPr>
        </p:nvSpPr>
        <p:spPr>
          <a:xfrm>
            <a:off x="609600" y="6248206"/>
            <a:ext cx="78486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Alter riding position to take pressure of nerves</a:t>
            </a:r>
          </a:p>
          <a:p>
            <a:r>
              <a:rPr lang="en-US" dirty="0" smtClean="0"/>
              <a:t>Try riding with padded gloves and/or bar tape</a:t>
            </a:r>
          </a:p>
          <a:p>
            <a:r>
              <a:rPr lang="en-US" dirty="0" smtClean="0"/>
              <a:t>Joint mobility in wrist and fingers</a:t>
            </a:r>
          </a:p>
          <a:p>
            <a:r>
              <a:rPr lang="en-US" dirty="0" smtClean="0"/>
              <a:t>Strengthen wrists and fingers</a:t>
            </a:r>
          </a:p>
          <a:p>
            <a:r>
              <a:rPr lang="en-US" dirty="0" smtClean="0"/>
              <a:t>Myofascial Release</a:t>
            </a:r>
            <a:endParaRPr lang="en-US" dirty="0"/>
          </a:p>
        </p:txBody>
      </p:sp>
      <p:pic>
        <p:nvPicPr>
          <p:cNvPr id="5" name="Picture 4" descr="b_15_3_2a.jpg"/>
          <p:cNvPicPr>
            <a:picLocks noChangeAspect="1"/>
          </p:cNvPicPr>
          <p:nvPr/>
        </p:nvPicPr>
        <p:blipFill>
          <a:blip r:embed="rId2" cstate="print"/>
          <a:stretch>
            <a:fillRect/>
          </a:stretch>
        </p:blipFill>
        <p:spPr>
          <a:xfrm>
            <a:off x="1905000" y="4172331"/>
            <a:ext cx="2590800" cy="1956054"/>
          </a:xfrm>
          <a:prstGeom prst="rect">
            <a:avLst/>
          </a:prstGeom>
        </p:spPr>
      </p:pic>
      <p:pic>
        <p:nvPicPr>
          <p:cNvPr id="6" name="Picture 5" descr="b_15_3_2b.jpg"/>
          <p:cNvPicPr>
            <a:picLocks noChangeAspect="1"/>
          </p:cNvPicPr>
          <p:nvPr/>
        </p:nvPicPr>
        <p:blipFill>
          <a:blip r:embed="rId3" cstate="print"/>
          <a:stretch>
            <a:fillRect/>
          </a:stretch>
        </p:blipFill>
        <p:spPr>
          <a:xfrm>
            <a:off x="4572000" y="3728466"/>
            <a:ext cx="3276600" cy="242468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PRICE</a:t>
            </a:r>
            <a:endParaRPr lang="en-US" dirty="0"/>
          </a:p>
        </p:txBody>
      </p:sp>
      <p:sp>
        <p:nvSpPr>
          <p:cNvPr id="4" name="Footer Placeholder 3"/>
          <p:cNvSpPr>
            <a:spLocks noGrp="1"/>
          </p:cNvSpPr>
          <p:nvPr>
            <p:ph type="ftr" sz="quarter" idx="11"/>
          </p:nvPr>
        </p:nvSpPr>
        <p:spPr>
          <a:xfrm>
            <a:off x="609600" y="6248206"/>
            <a:ext cx="80010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P – Protect  </a:t>
            </a:r>
          </a:p>
          <a:p>
            <a:r>
              <a:rPr lang="en-US" dirty="0" smtClean="0"/>
              <a:t>R – Rest</a:t>
            </a:r>
          </a:p>
          <a:p>
            <a:r>
              <a:rPr lang="en-US" dirty="0" smtClean="0"/>
              <a:t>I – Ice (20 min. on/ 40 min. off)</a:t>
            </a:r>
          </a:p>
          <a:p>
            <a:r>
              <a:rPr lang="en-US" dirty="0" smtClean="0"/>
              <a:t>C – Compress </a:t>
            </a:r>
          </a:p>
          <a:p>
            <a:r>
              <a:rPr lang="en-US" dirty="0" smtClean="0"/>
              <a:t>E- Elevate</a:t>
            </a:r>
            <a:endParaRPr lang="en-US" dirty="0"/>
          </a:p>
        </p:txBody>
      </p:sp>
      <p:pic>
        <p:nvPicPr>
          <p:cNvPr id="6" name="Picture 5" descr="CEP_start_home_01.jpg"/>
          <p:cNvPicPr>
            <a:picLocks noChangeAspect="1"/>
          </p:cNvPicPr>
          <p:nvPr/>
        </p:nvPicPr>
        <p:blipFill>
          <a:blip r:embed="rId2" cstate="print"/>
          <a:stretch>
            <a:fillRect/>
          </a:stretch>
        </p:blipFill>
        <p:spPr>
          <a:xfrm>
            <a:off x="6019800" y="1676400"/>
            <a:ext cx="2905125" cy="34004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Beginning Strength Program for Cyclists</a:t>
            </a:r>
            <a:endParaRPr lang="en-US" dirty="0"/>
          </a:p>
        </p:txBody>
      </p:sp>
      <p:sp>
        <p:nvSpPr>
          <p:cNvPr id="3" name="Footer Placeholder 2"/>
          <p:cNvSpPr>
            <a:spLocks noGrp="1"/>
          </p:cNvSpPr>
          <p:nvPr>
            <p:ph type="ftr" sz="quarter" idx="11"/>
          </p:nvPr>
        </p:nvSpPr>
        <p:spPr>
          <a:xfrm>
            <a:off x="609600" y="6248206"/>
            <a:ext cx="8001000" cy="365125"/>
          </a:xfrm>
        </p:spPr>
        <p:txBody>
          <a:bodyPr/>
          <a:lstStyle/>
          <a:p>
            <a:pPr algn="ctr"/>
            <a:endParaRPr lang="en-US" dirty="0"/>
          </a:p>
        </p:txBody>
      </p:sp>
      <p:sp>
        <p:nvSpPr>
          <p:cNvPr id="4" name="Content Placeholder 3"/>
          <p:cNvSpPr>
            <a:spLocks noGrp="1"/>
          </p:cNvSpPr>
          <p:nvPr>
            <p:ph sz="quarter" idx="1"/>
          </p:nvPr>
        </p:nvSpPr>
        <p:spPr/>
        <p:txBody>
          <a:bodyPr/>
          <a:lstStyle/>
          <a:p>
            <a:r>
              <a:rPr lang="en-US" dirty="0" smtClean="0"/>
              <a:t>3-5x/wk</a:t>
            </a:r>
          </a:p>
          <a:p>
            <a:r>
              <a:rPr lang="en-US" dirty="0" smtClean="0"/>
              <a:t>Bodyweight training completed as a circuit (finish each exercise after the other with minimal rest)</a:t>
            </a:r>
          </a:p>
          <a:p>
            <a:r>
              <a:rPr lang="en-US" dirty="0" smtClean="0"/>
              <a:t>Promotes a lean physique w/functional &amp; dynamic strength and mobility</a:t>
            </a:r>
          </a:p>
          <a:p>
            <a:r>
              <a:rPr lang="en-US" dirty="0" smtClean="0"/>
              <a:t>ALWAYS stress proper form (straight, neutral spine)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1)Eccentric Calf Raises</a:t>
            </a:r>
            <a:endParaRPr lang="en-US" dirty="0"/>
          </a:p>
        </p:txBody>
      </p:sp>
      <p:sp>
        <p:nvSpPr>
          <p:cNvPr id="3" name="Footer Placeholder 2"/>
          <p:cNvSpPr>
            <a:spLocks noGrp="1"/>
          </p:cNvSpPr>
          <p:nvPr>
            <p:ph type="ftr" sz="quarter" idx="11"/>
          </p:nvPr>
        </p:nvSpPr>
        <p:spPr>
          <a:xfrm>
            <a:off x="609600" y="6248206"/>
            <a:ext cx="7772400" cy="365125"/>
          </a:xfrm>
        </p:spPr>
        <p:txBody>
          <a:bodyPr/>
          <a:lstStyle/>
          <a:p>
            <a:pPr algn="ctr"/>
            <a:endParaRPr lang="en-US" dirty="0"/>
          </a:p>
        </p:txBody>
      </p:sp>
      <p:sp>
        <p:nvSpPr>
          <p:cNvPr id="4" name="Content Placeholder 3"/>
          <p:cNvSpPr>
            <a:spLocks noGrp="1"/>
          </p:cNvSpPr>
          <p:nvPr>
            <p:ph sz="quarter" idx="1"/>
          </p:nvPr>
        </p:nvSpPr>
        <p:spPr/>
        <p:txBody>
          <a:bodyPr>
            <a:normAutofit/>
          </a:bodyPr>
          <a:lstStyle/>
          <a:p>
            <a:r>
              <a:rPr lang="en-US" sz="1600" dirty="0" smtClean="0"/>
              <a:t>Standing with both toes on a raised surface, rise all the way up, then with one foot slowly lower (eccentric) until bottom position.  Use both feet to rise back up. 3 sets of 10/foot.</a:t>
            </a:r>
            <a:endParaRPr lang="en-US" sz="1600" dirty="0"/>
          </a:p>
        </p:txBody>
      </p:sp>
      <p:pic>
        <p:nvPicPr>
          <p:cNvPr id="5" name="Picture 4" descr="stuff 335.jpg"/>
          <p:cNvPicPr>
            <a:picLocks noChangeAspect="1"/>
          </p:cNvPicPr>
          <p:nvPr/>
        </p:nvPicPr>
        <p:blipFill>
          <a:blip r:embed="rId2" cstate="print"/>
          <a:stretch>
            <a:fillRect/>
          </a:stretch>
        </p:blipFill>
        <p:spPr>
          <a:xfrm>
            <a:off x="1752600" y="2286000"/>
            <a:ext cx="2857500" cy="3810000"/>
          </a:xfrm>
          <a:prstGeom prst="rect">
            <a:avLst/>
          </a:prstGeom>
        </p:spPr>
      </p:pic>
      <p:pic>
        <p:nvPicPr>
          <p:cNvPr id="6" name="Picture 5" descr="stuff 337.jpg"/>
          <p:cNvPicPr>
            <a:picLocks noChangeAspect="1"/>
          </p:cNvPicPr>
          <p:nvPr/>
        </p:nvPicPr>
        <p:blipFill>
          <a:blip r:embed="rId3" cstate="print"/>
          <a:stretch>
            <a:fillRect/>
          </a:stretch>
        </p:blipFill>
        <p:spPr>
          <a:xfrm>
            <a:off x="4876800" y="2286000"/>
            <a:ext cx="2857500" cy="3810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2)Bodyweight Squat</a:t>
            </a:r>
            <a:endParaRPr lang="en-US" dirty="0"/>
          </a:p>
        </p:txBody>
      </p:sp>
      <p:sp>
        <p:nvSpPr>
          <p:cNvPr id="3" name="Footer Placeholder 2"/>
          <p:cNvSpPr>
            <a:spLocks noGrp="1"/>
          </p:cNvSpPr>
          <p:nvPr>
            <p:ph type="ftr" sz="quarter" idx="11"/>
          </p:nvPr>
        </p:nvSpPr>
        <p:spPr>
          <a:xfrm>
            <a:off x="609600" y="6248206"/>
            <a:ext cx="8153400" cy="365125"/>
          </a:xfrm>
        </p:spPr>
        <p:txBody>
          <a:bodyPr/>
          <a:lstStyle/>
          <a:p>
            <a:pPr algn="ctr"/>
            <a:endParaRPr lang="en-US" dirty="0"/>
          </a:p>
        </p:txBody>
      </p:sp>
      <p:sp>
        <p:nvSpPr>
          <p:cNvPr id="4" name="Content Placeholder 3"/>
          <p:cNvSpPr>
            <a:spLocks noGrp="1"/>
          </p:cNvSpPr>
          <p:nvPr>
            <p:ph sz="quarter" idx="1"/>
          </p:nvPr>
        </p:nvSpPr>
        <p:spPr/>
        <p:txBody>
          <a:bodyPr/>
          <a:lstStyle/>
          <a:p>
            <a:r>
              <a:rPr lang="en-US" sz="1600" dirty="0" smtClean="0"/>
              <a:t>With heels slightly wider than shoulder width and toes slightly pointing out, slowly sit back and lower the hips until your thighs are parallel to the floor.  When rising, “spread” the floor with the outside of your feet.  </a:t>
            </a:r>
            <a:r>
              <a:rPr lang="en-US" sz="1600" b="1" i="1" dirty="0" smtClean="0"/>
              <a:t>Remember to keep weight on your heels, feet flat, spine tall, chest up, and don’t let your knees go in front of your toes or cave in (valgus). </a:t>
            </a:r>
            <a:r>
              <a:rPr lang="en-US" sz="1600" dirty="0" smtClean="0"/>
              <a:t>3 sets of 10.</a:t>
            </a:r>
            <a:endParaRPr lang="en-US" sz="1600" b="1" i="1" dirty="0"/>
          </a:p>
        </p:txBody>
      </p:sp>
      <p:pic>
        <p:nvPicPr>
          <p:cNvPr id="5" name="Picture 4" descr="stuff 340.jpg"/>
          <p:cNvPicPr>
            <a:picLocks noChangeAspect="1"/>
          </p:cNvPicPr>
          <p:nvPr/>
        </p:nvPicPr>
        <p:blipFill>
          <a:blip r:embed="rId2" cstate="print"/>
          <a:stretch>
            <a:fillRect/>
          </a:stretch>
        </p:blipFill>
        <p:spPr>
          <a:xfrm>
            <a:off x="4038600" y="2895600"/>
            <a:ext cx="2457450" cy="3276600"/>
          </a:xfrm>
          <a:prstGeom prst="rect">
            <a:avLst/>
          </a:prstGeom>
        </p:spPr>
      </p:pic>
      <p:pic>
        <p:nvPicPr>
          <p:cNvPr id="6" name="Picture 5" descr="stuff 343.jpg"/>
          <p:cNvPicPr>
            <a:picLocks noChangeAspect="1"/>
          </p:cNvPicPr>
          <p:nvPr/>
        </p:nvPicPr>
        <p:blipFill>
          <a:blip r:embed="rId3" cstate="print"/>
          <a:stretch>
            <a:fillRect/>
          </a:stretch>
        </p:blipFill>
        <p:spPr>
          <a:xfrm>
            <a:off x="6680435" y="2870200"/>
            <a:ext cx="2476500" cy="3302000"/>
          </a:xfrm>
          <a:prstGeom prst="rect">
            <a:avLst/>
          </a:prstGeom>
        </p:spPr>
      </p:pic>
      <p:pic>
        <p:nvPicPr>
          <p:cNvPr id="7" name="Picture 6" descr="Screen Shot 2018-04-14 at 10.51.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67000"/>
            <a:ext cx="3746500" cy="36068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Backward In-Line Lunge</a:t>
            </a:r>
            <a:endParaRPr lang="en-US" dirty="0"/>
          </a:p>
        </p:txBody>
      </p:sp>
      <p:sp>
        <p:nvSpPr>
          <p:cNvPr id="3" name="Footer Placeholder 2"/>
          <p:cNvSpPr>
            <a:spLocks noGrp="1"/>
          </p:cNvSpPr>
          <p:nvPr>
            <p:ph type="ftr" sz="quarter" idx="11"/>
          </p:nvPr>
        </p:nvSpPr>
        <p:spPr>
          <a:xfrm>
            <a:off x="609600" y="6248206"/>
            <a:ext cx="7924800" cy="365125"/>
          </a:xfrm>
        </p:spPr>
        <p:txBody>
          <a:bodyPr/>
          <a:lstStyle/>
          <a:p>
            <a:pPr algn="ctr"/>
            <a:endParaRPr lang="en-US" dirty="0"/>
          </a:p>
        </p:txBody>
      </p:sp>
      <p:sp>
        <p:nvSpPr>
          <p:cNvPr id="4" name="Content Placeholder 3"/>
          <p:cNvSpPr>
            <a:spLocks noGrp="1"/>
          </p:cNvSpPr>
          <p:nvPr>
            <p:ph sz="quarter" idx="1"/>
          </p:nvPr>
        </p:nvSpPr>
        <p:spPr/>
        <p:txBody>
          <a:bodyPr>
            <a:normAutofit/>
          </a:bodyPr>
          <a:lstStyle/>
          <a:p>
            <a:r>
              <a:rPr lang="en-US" sz="1600" dirty="0" smtClean="0"/>
              <a:t>Step back with one leg and keep the back foot in-line with the front foot (stresses core &amp; balance).  Lower the hips while keeping the torso tall until front thigh is parallel to the floor.  Keep front knee directly over front foot.  The back knee can brush the floor, but don’t rest it there.  Step back up to starting position.  Perform all reps on one side first.  3 sets of 10/leg.</a:t>
            </a:r>
            <a:endParaRPr lang="en-US" sz="1600" dirty="0"/>
          </a:p>
        </p:txBody>
      </p:sp>
      <p:pic>
        <p:nvPicPr>
          <p:cNvPr id="5" name="Picture 4" descr="stuff 340.jpg"/>
          <p:cNvPicPr>
            <a:picLocks noChangeAspect="1"/>
          </p:cNvPicPr>
          <p:nvPr/>
        </p:nvPicPr>
        <p:blipFill>
          <a:blip r:embed="rId2" cstate="print"/>
          <a:stretch>
            <a:fillRect/>
          </a:stretch>
        </p:blipFill>
        <p:spPr>
          <a:xfrm>
            <a:off x="4267200" y="2971800"/>
            <a:ext cx="2286000" cy="3048000"/>
          </a:xfrm>
          <a:prstGeom prst="rect">
            <a:avLst/>
          </a:prstGeom>
        </p:spPr>
      </p:pic>
      <p:pic>
        <p:nvPicPr>
          <p:cNvPr id="6" name="Picture 5" descr="stuff 346.jpg"/>
          <p:cNvPicPr>
            <a:picLocks noChangeAspect="1"/>
          </p:cNvPicPr>
          <p:nvPr/>
        </p:nvPicPr>
        <p:blipFill>
          <a:blip r:embed="rId3" cstate="print"/>
          <a:stretch>
            <a:fillRect/>
          </a:stretch>
        </p:blipFill>
        <p:spPr>
          <a:xfrm>
            <a:off x="6838950" y="2971800"/>
            <a:ext cx="2305050" cy="3073400"/>
          </a:xfrm>
          <a:prstGeom prst="rect">
            <a:avLst/>
          </a:prstGeom>
        </p:spPr>
      </p:pic>
      <p:pic>
        <p:nvPicPr>
          <p:cNvPr id="7" name="Picture 6" descr="Screen Shot 2018-04-14 at 10.48.33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2" y="2895600"/>
            <a:ext cx="4188815" cy="3505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4)Front Plank Rows	</a:t>
            </a:r>
            <a:endParaRPr lang="en-US" dirty="0"/>
          </a:p>
        </p:txBody>
      </p:sp>
      <p:sp>
        <p:nvSpPr>
          <p:cNvPr id="3" name="Footer Placeholder 2"/>
          <p:cNvSpPr>
            <a:spLocks noGrp="1"/>
          </p:cNvSpPr>
          <p:nvPr>
            <p:ph type="ftr" sz="quarter" idx="11"/>
          </p:nvPr>
        </p:nvSpPr>
        <p:spPr>
          <a:xfrm>
            <a:off x="609600" y="6248206"/>
            <a:ext cx="7924800" cy="365125"/>
          </a:xfrm>
        </p:spPr>
        <p:txBody>
          <a:bodyPr/>
          <a:lstStyle/>
          <a:p>
            <a:pPr algn="ctr"/>
            <a:endParaRPr lang="en-US" dirty="0"/>
          </a:p>
        </p:txBody>
      </p:sp>
      <p:sp>
        <p:nvSpPr>
          <p:cNvPr id="4" name="Content Placeholder 3"/>
          <p:cNvSpPr>
            <a:spLocks noGrp="1"/>
          </p:cNvSpPr>
          <p:nvPr>
            <p:ph sz="quarter" idx="1"/>
          </p:nvPr>
        </p:nvSpPr>
        <p:spPr/>
        <p:txBody>
          <a:bodyPr>
            <a:normAutofit/>
          </a:bodyPr>
          <a:lstStyle/>
          <a:p>
            <a:r>
              <a:rPr lang="en-US" sz="1600" dirty="0" smtClean="0"/>
              <a:t>Get into a push-up position with the core tight and back straight; spread your feet so they are wider than shoulders.  Slowly raise one arm and pull elbow up until your fist is touching your side.  Keep the core engaged and tight and DO NOT let your hips sag down.  Perform all reps on one side, then switch.  3 sets of 10/arm.</a:t>
            </a:r>
            <a:endParaRPr lang="en-US" sz="1600" dirty="0"/>
          </a:p>
        </p:txBody>
      </p:sp>
      <p:pic>
        <p:nvPicPr>
          <p:cNvPr id="7" name="Picture 6" descr="Screen Shot 2018-04-14 at 10.41.51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5589" y="2819400"/>
            <a:ext cx="3509888" cy="3657599"/>
          </a:xfrm>
          <a:prstGeom prst="rect">
            <a:avLst/>
          </a:prstGeom>
        </p:spPr>
      </p:pic>
      <p:pic>
        <p:nvPicPr>
          <p:cNvPr id="8" name="Picture 7" descr="Screen Shot 2018-04-14 at 10.45.1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 y="2819400"/>
            <a:ext cx="2349144" cy="2099026"/>
          </a:xfrm>
          <a:prstGeom prst="rect">
            <a:avLst/>
          </a:prstGeom>
        </p:spPr>
      </p:pic>
      <p:pic>
        <p:nvPicPr>
          <p:cNvPr id="9" name="Picture 8" descr="Screen Shot 2018-04-14 at 10.44.48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5" y="4975372"/>
            <a:ext cx="4419600" cy="187883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Side Plank Taps</a:t>
            </a:r>
            <a:endParaRPr lang="en-US" dirty="0"/>
          </a:p>
        </p:txBody>
      </p:sp>
      <p:sp>
        <p:nvSpPr>
          <p:cNvPr id="3" name="Footer Placeholder 2"/>
          <p:cNvSpPr>
            <a:spLocks noGrp="1"/>
          </p:cNvSpPr>
          <p:nvPr>
            <p:ph type="ftr" sz="quarter" idx="11"/>
          </p:nvPr>
        </p:nvSpPr>
        <p:spPr>
          <a:xfrm>
            <a:off x="609600" y="6248206"/>
            <a:ext cx="8153400" cy="365125"/>
          </a:xfrm>
        </p:spPr>
        <p:txBody>
          <a:bodyPr/>
          <a:lstStyle/>
          <a:p>
            <a:pPr algn="ctr"/>
            <a:endParaRPr lang="en-US" dirty="0"/>
          </a:p>
        </p:txBody>
      </p:sp>
      <p:sp>
        <p:nvSpPr>
          <p:cNvPr id="4" name="Content Placeholder 3"/>
          <p:cNvSpPr>
            <a:spLocks noGrp="1"/>
          </p:cNvSpPr>
          <p:nvPr>
            <p:ph sz="quarter" idx="1"/>
          </p:nvPr>
        </p:nvSpPr>
        <p:spPr/>
        <p:txBody>
          <a:bodyPr>
            <a:normAutofit/>
          </a:bodyPr>
          <a:lstStyle/>
          <a:p>
            <a:r>
              <a:rPr lang="en-US" sz="1600" dirty="0" smtClean="0"/>
              <a:t>Begin in a side plank position (either on your knees or up on feet).  Keep the bottom elbow directly under shoulder for stability.  Raise top arm until fully extended, slowly reach with that arm down and tap below body next to elbow on ground.  Keep spine in a straight line by staring straight ahead, and DO NOT let the hips sag down.  Perform all reps on one side then switch.  3 sets of 10/side.</a:t>
            </a:r>
            <a:endParaRPr lang="en-US" sz="1600" dirty="0"/>
          </a:p>
        </p:txBody>
      </p:sp>
      <p:pic>
        <p:nvPicPr>
          <p:cNvPr id="5" name="Picture 4" descr="Screen Shot 2018-04-14 at 10.27.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4800"/>
            <a:ext cx="5382519" cy="2590800"/>
          </a:xfrm>
          <a:prstGeom prst="rect">
            <a:avLst/>
          </a:prstGeom>
        </p:spPr>
      </p:pic>
      <p:pic>
        <p:nvPicPr>
          <p:cNvPr id="6" name="Picture 5" descr="Screen Shot 2018-04-14 at 10.30.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733078"/>
            <a:ext cx="3962400" cy="422558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Etiology of Injury</a:t>
            </a:r>
            <a:endParaRPr lang="en-US" dirty="0"/>
          </a:p>
        </p:txBody>
      </p:sp>
      <p:sp>
        <p:nvSpPr>
          <p:cNvPr id="4" name="Footer Placeholder 3"/>
          <p:cNvSpPr>
            <a:spLocks noGrp="1"/>
          </p:cNvSpPr>
          <p:nvPr>
            <p:ph type="ftr" sz="quarter" idx="11"/>
          </p:nvPr>
        </p:nvSpPr>
        <p:spPr>
          <a:xfrm>
            <a:off x="609600" y="6248206"/>
            <a:ext cx="80772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Traumatic (acute)</a:t>
            </a:r>
          </a:p>
          <a:p>
            <a:r>
              <a:rPr lang="en-US" sz="1200" dirty="0" smtClean="0"/>
              <a:t>Happens suddenly, i.e. concussion, torn muscle/tendon/ligament, strains/sprains</a:t>
            </a:r>
          </a:p>
          <a:p>
            <a:pPr>
              <a:buNone/>
            </a:pPr>
            <a:r>
              <a:rPr lang="en-US" sz="1200" dirty="0" smtClean="0"/>
              <a:t>	fractured bones, lacerations, abrasions, etc.</a:t>
            </a:r>
            <a:endParaRPr lang="en-US" sz="1200" dirty="0"/>
          </a:p>
          <a:p>
            <a:r>
              <a:rPr lang="en-US" sz="1200" dirty="0" smtClean="0"/>
              <a:t>Less common than overuse injuries</a:t>
            </a:r>
          </a:p>
          <a:p>
            <a:r>
              <a:rPr lang="en-US" sz="1200" dirty="0" smtClean="0"/>
              <a:t>Will most likely require immediate medical attention</a:t>
            </a:r>
          </a:p>
          <a:p>
            <a:endParaRPr lang="en-US" dirty="0" smtClean="0"/>
          </a:p>
          <a:p>
            <a:endParaRPr lang="en-US" sz="1000" dirty="0" smtClean="0"/>
          </a:p>
          <a:p>
            <a:endParaRPr lang="en-US" sz="1000" dirty="0"/>
          </a:p>
        </p:txBody>
      </p:sp>
      <p:pic>
        <p:nvPicPr>
          <p:cNvPr id="5" name="Picture 4" descr="Traumatic.jpg"/>
          <p:cNvPicPr>
            <a:picLocks noChangeAspect="1"/>
          </p:cNvPicPr>
          <p:nvPr/>
        </p:nvPicPr>
        <p:blipFill>
          <a:blip r:embed="rId2" cstate="print"/>
          <a:stretch>
            <a:fillRect/>
          </a:stretch>
        </p:blipFill>
        <p:spPr>
          <a:xfrm>
            <a:off x="4741780" y="2438400"/>
            <a:ext cx="3609474" cy="2743200"/>
          </a:xfrm>
          <a:prstGeom prst="rect">
            <a:avLst/>
          </a:prstGeom>
        </p:spPr>
      </p:pic>
      <p:pic>
        <p:nvPicPr>
          <p:cNvPr id="7" name="Picture 6" descr="bike-crashes-at-tour-de-france_2.jpg"/>
          <p:cNvPicPr>
            <a:picLocks noChangeAspect="1"/>
          </p:cNvPicPr>
          <p:nvPr/>
        </p:nvPicPr>
        <p:blipFill>
          <a:blip r:embed="rId3" cstate="print"/>
          <a:stretch>
            <a:fillRect/>
          </a:stretch>
        </p:blipFill>
        <p:spPr>
          <a:xfrm>
            <a:off x="762000" y="3429000"/>
            <a:ext cx="3784600" cy="243599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Bird Dog</a:t>
            </a:r>
            <a:endParaRPr lang="en-US" dirty="0"/>
          </a:p>
        </p:txBody>
      </p:sp>
      <p:sp>
        <p:nvSpPr>
          <p:cNvPr id="3" name="Footer Placeholder 2"/>
          <p:cNvSpPr>
            <a:spLocks noGrp="1"/>
          </p:cNvSpPr>
          <p:nvPr>
            <p:ph type="ftr" sz="quarter" idx="11"/>
          </p:nvPr>
        </p:nvSpPr>
        <p:spPr>
          <a:xfrm>
            <a:off x="609600" y="6248206"/>
            <a:ext cx="8153400" cy="365125"/>
          </a:xfrm>
        </p:spPr>
        <p:txBody>
          <a:bodyPr/>
          <a:lstStyle/>
          <a:p>
            <a:pPr algn="ctr"/>
            <a:endParaRPr lang="en-US" dirty="0"/>
          </a:p>
        </p:txBody>
      </p:sp>
      <p:sp>
        <p:nvSpPr>
          <p:cNvPr id="4" name="Content Placeholder 3"/>
          <p:cNvSpPr>
            <a:spLocks noGrp="1"/>
          </p:cNvSpPr>
          <p:nvPr>
            <p:ph sz="quarter" idx="1"/>
          </p:nvPr>
        </p:nvSpPr>
        <p:spPr/>
        <p:txBody>
          <a:bodyPr>
            <a:normAutofit/>
          </a:bodyPr>
          <a:lstStyle/>
          <a:p>
            <a:r>
              <a:rPr lang="en-US" sz="1600" dirty="0" smtClean="0"/>
              <a:t>Begin on hands &amp; knees, with knees directly below hips &amp; wrists/elbows directly beneath shoulders.  Keep spine in neutral position throughout exercise.  Slowly extend right arm and left leg until they are parallel to the floor, then return to starting position.  Perform all reps like that and then switch to left arm/right leg.  3 sets of 10/side.</a:t>
            </a:r>
            <a:endParaRPr lang="en-US" sz="1600" dirty="0"/>
          </a:p>
        </p:txBody>
      </p:sp>
      <p:pic>
        <p:nvPicPr>
          <p:cNvPr id="7" name="Picture 6" descr="Screen Shot 2018-04-14 at 10.33.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712720"/>
            <a:ext cx="4267200" cy="4145279"/>
          </a:xfrm>
          <a:prstGeom prst="rect">
            <a:avLst/>
          </a:prstGeom>
        </p:spPr>
      </p:pic>
      <p:pic>
        <p:nvPicPr>
          <p:cNvPr id="8" name="Picture 7" descr="Screen Shot 2018-04-14 at 10.34.1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67000"/>
            <a:ext cx="4280170" cy="4191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Glute Bridge</a:t>
            </a:r>
            <a:endParaRPr lang="en-US" dirty="0"/>
          </a:p>
        </p:txBody>
      </p:sp>
      <p:sp>
        <p:nvSpPr>
          <p:cNvPr id="3" name="Footer Placeholder 2"/>
          <p:cNvSpPr>
            <a:spLocks noGrp="1"/>
          </p:cNvSpPr>
          <p:nvPr>
            <p:ph type="ftr" sz="quarter" idx="11"/>
          </p:nvPr>
        </p:nvSpPr>
        <p:spPr>
          <a:xfrm>
            <a:off x="609600" y="6248206"/>
            <a:ext cx="8077200" cy="365125"/>
          </a:xfrm>
        </p:spPr>
        <p:txBody>
          <a:bodyPr/>
          <a:lstStyle/>
          <a:p>
            <a:pPr algn="ctr"/>
            <a:endParaRPr lang="en-US" dirty="0"/>
          </a:p>
        </p:txBody>
      </p:sp>
      <p:sp>
        <p:nvSpPr>
          <p:cNvPr id="4" name="Content Placeholder 3"/>
          <p:cNvSpPr>
            <a:spLocks noGrp="1"/>
          </p:cNvSpPr>
          <p:nvPr>
            <p:ph sz="quarter" idx="1"/>
          </p:nvPr>
        </p:nvSpPr>
        <p:spPr/>
        <p:txBody>
          <a:bodyPr>
            <a:normAutofit/>
          </a:bodyPr>
          <a:lstStyle/>
          <a:p>
            <a:r>
              <a:rPr lang="en-US" sz="1600" dirty="0" smtClean="0"/>
              <a:t>Begin lying on your back with knees flexed with your heels close to your glutes.  Drive your shoulder blades into the ground while raising the hips until they are fully extended.  Pause at the top, then slowly lower yourself to starting position and flatten the low back to the ground.  3 sets of 10.</a:t>
            </a:r>
            <a:endParaRPr lang="en-US" sz="1600" dirty="0"/>
          </a:p>
        </p:txBody>
      </p:sp>
      <p:pic>
        <p:nvPicPr>
          <p:cNvPr id="9" name="Picture 8" descr="Screen Shot 2018-04-14 at 10.36.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667000"/>
            <a:ext cx="4267200" cy="4011613"/>
          </a:xfrm>
          <a:prstGeom prst="rect">
            <a:avLst/>
          </a:prstGeom>
        </p:spPr>
      </p:pic>
      <p:pic>
        <p:nvPicPr>
          <p:cNvPr id="10" name="Picture 9" descr="Screen Shot 2018-04-14 at 10.39.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4" y="2971800"/>
            <a:ext cx="4770197" cy="386772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Etiology of Injury</a:t>
            </a:r>
            <a:endParaRPr lang="en-US" dirty="0"/>
          </a:p>
        </p:txBody>
      </p:sp>
      <p:sp>
        <p:nvSpPr>
          <p:cNvPr id="4" name="Footer Placeholder 3"/>
          <p:cNvSpPr>
            <a:spLocks noGrp="1"/>
          </p:cNvSpPr>
          <p:nvPr>
            <p:ph type="ftr" sz="quarter" idx="11"/>
          </p:nvPr>
        </p:nvSpPr>
        <p:spPr>
          <a:xfrm>
            <a:off x="609600" y="6248206"/>
            <a:ext cx="7924800" cy="365125"/>
          </a:xfrm>
        </p:spPr>
        <p:txBody>
          <a:bodyPr/>
          <a:lstStyle/>
          <a:p>
            <a:pPr algn="ctr"/>
            <a:endParaRPr lang="en-US" dirty="0"/>
          </a:p>
        </p:txBody>
      </p:sp>
      <p:sp>
        <p:nvSpPr>
          <p:cNvPr id="3" name="Content Placeholder 2"/>
          <p:cNvSpPr>
            <a:spLocks noGrp="1"/>
          </p:cNvSpPr>
          <p:nvPr>
            <p:ph sz="quarter" idx="1"/>
          </p:nvPr>
        </p:nvSpPr>
        <p:spPr/>
        <p:txBody>
          <a:bodyPr>
            <a:normAutofit/>
          </a:bodyPr>
          <a:lstStyle/>
          <a:p>
            <a:r>
              <a:rPr lang="en-US" dirty="0" smtClean="0"/>
              <a:t>Overuse/Repetitive (chronic)</a:t>
            </a:r>
          </a:p>
          <a:p>
            <a:r>
              <a:rPr lang="en-US" sz="1500" dirty="0" smtClean="0"/>
              <a:t>Develops over a longer period of time, i.e. low back pain, neck pain, Piriformis Syndrome,  </a:t>
            </a:r>
          </a:p>
          <a:p>
            <a:pPr>
              <a:buNone/>
            </a:pPr>
            <a:r>
              <a:rPr lang="en-US" sz="1500" dirty="0" smtClean="0"/>
              <a:t>	IT Band Syndrome, Ulnar Palsy (Cyclist’s hand), Carpal Tunnel Syndrome, Tendonitis/Tendonosis,</a:t>
            </a:r>
          </a:p>
          <a:p>
            <a:pPr>
              <a:buNone/>
            </a:pPr>
            <a:r>
              <a:rPr lang="en-US" sz="1500" dirty="0" smtClean="0"/>
              <a:t>	Nerve Entrapment, knee pain, etc.</a:t>
            </a:r>
          </a:p>
          <a:p>
            <a:r>
              <a:rPr lang="en-US" sz="1500" dirty="0" smtClean="0"/>
              <a:t>More common than traumatic injuries</a:t>
            </a:r>
          </a:p>
          <a:p>
            <a:r>
              <a:rPr lang="en-US" sz="1500" dirty="0" smtClean="0"/>
              <a:t>Can be treated with conservative care, rehab, and</a:t>
            </a:r>
          </a:p>
          <a:p>
            <a:pPr>
              <a:buNone/>
            </a:pPr>
            <a:r>
              <a:rPr lang="en-US" sz="1500" dirty="0" smtClean="0"/>
              <a:t>	 proper bike fitting (biomechanics)</a:t>
            </a:r>
          </a:p>
          <a:p>
            <a:r>
              <a:rPr lang="en-US" sz="1500" dirty="0" smtClean="0"/>
              <a:t>Usually brought on with increased training time/mileage </a:t>
            </a:r>
          </a:p>
          <a:p>
            <a:pPr>
              <a:buNone/>
            </a:pPr>
            <a:r>
              <a:rPr lang="en-US" sz="1500" dirty="0"/>
              <a:t>	</a:t>
            </a:r>
            <a:r>
              <a:rPr lang="en-US" sz="1500" dirty="0" smtClean="0"/>
              <a:t>&amp; intensity</a:t>
            </a:r>
          </a:p>
          <a:p>
            <a:endParaRPr lang="en-US" dirty="0"/>
          </a:p>
        </p:txBody>
      </p:sp>
      <p:pic>
        <p:nvPicPr>
          <p:cNvPr id="5" name="Picture 4" descr="chronic.jpg"/>
          <p:cNvPicPr>
            <a:picLocks noChangeAspect="1"/>
          </p:cNvPicPr>
          <p:nvPr/>
        </p:nvPicPr>
        <p:blipFill>
          <a:blip r:embed="rId2" cstate="print"/>
          <a:stretch>
            <a:fillRect/>
          </a:stretch>
        </p:blipFill>
        <p:spPr>
          <a:xfrm>
            <a:off x="5791200" y="2819400"/>
            <a:ext cx="2925297" cy="259994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Overuse/Repetitive Injury Cycle</a:t>
            </a:r>
            <a:endParaRPr lang="en-US" dirty="0"/>
          </a:p>
        </p:txBody>
      </p:sp>
      <p:sp>
        <p:nvSpPr>
          <p:cNvPr id="4" name="Footer Placeholder 3"/>
          <p:cNvSpPr>
            <a:spLocks noGrp="1"/>
          </p:cNvSpPr>
          <p:nvPr>
            <p:ph type="ftr" sz="quarter" idx="11"/>
          </p:nvPr>
        </p:nvSpPr>
        <p:spPr>
          <a:xfrm>
            <a:off x="609600" y="6248206"/>
            <a:ext cx="8153400" cy="609794"/>
          </a:xfrm>
        </p:spPr>
        <p:txBody>
          <a:bodyPr/>
          <a:lstStyle/>
          <a:p>
            <a:pPr algn="ctr"/>
            <a:endParaRPr lang="en-US" dirty="0"/>
          </a:p>
        </p:txBody>
      </p:sp>
      <p:pic>
        <p:nvPicPr>
          <p:cNvPr id="5" name="Content Placeholder 4" descr="CIC.jpg"/>
          <p:cNvPicPr>
            <a:picLocks noGrp="1" noChangeAspect="1"/>
          </p:cNvPicPr>
          <p:nvPr>
            <p:ph sz="quarter" idx="1"/>
          </p:nvPr>
        </p:nvPicPr>
        <p:blipFill>
          <a:blip r:embed="rId2" cstate="print"/>
          <a:stretch>
            <a:fillRect/>
          </a:stretch>
        </p:blipFill>
        <p:spPr>
          <a:xfrm>
            <a:off x="563127" y="1524000"/>
            <a:ext cx="7930715" cy="44196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Neck Pain</a:t>
            </a:r>
            <a:endParaRPr lang="en-US" dirty="0"/>
          </a:p>
        </p:txBody>
      </p:sp>
      <p:sp>
        <p:nvSpPr>
          <p:cNvPr id="4" name="Footer Placeholder 3"/>
          <p:cNvSpPr>
            <a:spLocks noGrp="1"/>
          </p:cNvSpPr>
          <p:nvPr>
            <p:ph type="ftr" sz="quarter" idx="11"/>
          </p:nvPr>
        </p:nvSpPr>
        <p:spPr>
          <a:xfrm>
            <a:off x="609600" y="6248206"/>
            <a:ext cx="8305800" cy="365125"/>
          </a:xfrm>
        </p:spPr>
        <p:txBody>
          <a:bodyPr/>
          <a:lstStyle/>
          <a:p>
            <a:pPr algn="ctr"/>
            <a:endParaRPr lang="en-US" dirty="0"/>
          </a:p>
        </p:txBody>
      </p:sp>
      <p:sp>
        <p:nvSpPr>
          <p:cNvPr id="3" name="Content Placeholder 2"/>
          <p:cNvSpPr>
            <a:spLocks noGrp="1"/>
          </p:cNvSpPr>
          <p:nvPr>
            <p:ph sz="quarter" idx="1"/>
          </p:nvPr>
        </p:nvSpPr>
        <p:spPr>
          <a:xfrm>
            <a:off x="76200" y="1600200"/>
            <a:ext cx="8689848" cy="4495800"/>
          </a:xfrm>
        </p:spPr>
        <p:txBody>
          <a:bodyPr/>
          <a:lstStyle/>
          <a:p>
            <a:r>
              <a:rPr lang="en-US" dirty="0" smtClean="0"/>
              <a:t>Causes</a:t>
            </a:r>
          </a:p>
          <a:p>
            <a:pPr marL="514350" indent="-514350"/>
            <a:r>
              <a:rPr lang="en-US" sz="1800" dirty="0" smtClean="0"/>
              <a:t>Neck is in extension for long periods of time </a:t>
            </a:r>
          </a:p>
          <a:p>
            <a:pPr marL="514350" indent="-514350">
              <a:buNone/>
            </a:pPr>
            <a:r>
              <a:rPr lang="en-US" sz="1800" dirty="0" smtClean="0"/>
              <a:t>	(aero position), constricting the soft tissue</a:t>
            </a:r>
          </a:p>
          <a:p>
            <a:pPr marL="514350" indent="-514350"/>
            <a:r>
              <a:rPr lang="en-US" sz="1800" dirty="0" smtClean="0"/>
              <a:t>Muscular Imbalances (Upper Cross Syndrome)</a:t>
            </a:r>
          </a:p>
          <a:p>
            <a:pPr marL="514350" indent="-514350"/>
            <a:r>
              <a:rPr lang="en-US" sz="1800" dirty="0" smtClean="0"/>
              <a:t>Poor spine mobility </a:t>
            </a:r>
          </a:p>
          <a:p>
            <a:pPr marL="514350" indent="-514350"/>
            <a:r>
              <a:rPr lang="en-US" sz="1800" dirty="0" smtClean="0"/>
              <a:t>Seat too far back/handlebars too low</a:t>
            </a:r>
          </a:p>
          <a:p>
            <a:pPr marL="514350" indent="-514350"/>
            <a:r>
              <a:rPr lang="en-US" sz="1800" dirty="0" smtClean="0"/>
              <a:t>Possible degeneration in spine (DDD), prominent in older cyclists</a:t>
            </a:r>
          </a:p>
          <a:p>
            <a:pPr marL="514350" indent="-514350">
              <a:buFont typeface="+mj-lt"/>
              <a:buAutoNum type="arabicPeriod"/>
            </a:pPr>
            <a:endParaRPr lang="en-US" dirty="0"/>
          </a:p>
        </p:txBody>
      </p:sp>
      <p:pic>
        <p:nvPicPr>
          <p:cNvPr id="6" name="Picture 5" descr="giro-ditalia-stage-one-032.jpg"/>
          <p:cNvPicPr>
            <a:picLocks noChangeAspect="1"/>
          </p:cNvPicPr>
          <p:nvPr/>
        </p:nvPicPr>
        <p:blipFill>
          <a:blip r:embed="rId2" cstate="print"/>
          <a:stretch>
            <a:fillRect/>
          </a:stretch>
        </p:blipFill>
        <p:spPr>
          <a:xfrm>
            <a:off x="381000" y="4572000"/>
            <a:ext cx="3429000" cy="2281428"/>
          </a:xfrm>
          <a:prstGeom prst="rect">
            <a:avLst/>
          </a:prstGeom>
        </p:spPr>
      </p:pic>
      <p:pic>
        <p:nvPicPr>
          <p:cNvPr id="7" name="Picture 6" descr="Screen Shot 2018-04-14 at 9.35.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256" y="-13424"/>
            <a:ext cx="4470654" cy="3671024"/>
          </a:xfrm>
          <a:prstGeom prst="rect">
            <a:avLst/>
          </a:prstGeom>
        </p:spPr>
      </p:pic>
      <p:pic>
        <p:nvPicPr>
          <p:cNvPr id="8" name="Picture 7" descr="Screen Shot 2018-04-14 at 11.15.33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1" y="4367496"/>
            <a:ext cx="4648200" cy="249050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for Neck Pain</a:t>
            </a:r>
            <a:endParaRPr lang="en-US" dirty="0"/>
          </a:p>
        </p:txBody>
      </p:sp>
      <p:sp>
        <p:nvSpPr>
          <p:cNvPr id="4" name="Footer Placeholder 3"/>
          <p:cNvSpPr>
            <a:spLocks noGrp="1"/>
          </p:cNvSpPr>
          <p:nvPr>
            <p:ph type="ftr" sz="quarter" idx="11"/>
          </p:nvPr>
        </p:nvSpPr>
        <p:spPr>
          <a:xfrm>
            <a:off x="609600" y="6248206"/>
            <a:ext cx="78486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dirty="0" smtClean="0"/>
              <a:t>Improve joint mobility (cervical &amp; thoracic)</a:t>
            </a:r>
          </a:p>
          <a:p>
            <a:r>
              <a:rPr lang="en-US" dirty="0" smtClean="0"/>
              <a:t>Strengthen neck/upper back</a:t>
            </a:r>
          </a:p>
          <a:p>
            <a:pPr marL="514350" indent="-514350">
              <a:buFont typeface="+mj-lt"/>
              <a:buAutoNum type="arabicPeriod"/>
            </a:pPr>
            <a:r>
              <a:rPr lang="en-US" dirty="0" smtClean="0"/>
              <a:t>Cat/Camel Stretch</a:t>
            </a:r>
          </a:p>
          <a:p>
            <a:pPr marL="514350" indent="-514350">
              <a:buFont typeface="+mj-lt"/>
              <a:buAutoNum type="arabicPeriod"/>
            </a:pPr>
            <a:r>
              <a:rPr lang="en-US" dirty="0" smtClean="0"/>
              <a:t>Chin tucks</a:t>
            </a:r>
          </a:p>
          <a:p>
            <a:pPr marL="514350" indent="-514350">
              <a:buFont typeface="+mj-lt"/>
              <a:buAutoNum type="arabicPeriod"/>
            </a:pPr>
            <a:r>
              <a:rPr lang="en-US" dirty="0" smtClean="0"/>
              <a:t>Isometric Strengthening </a:t>
            </a:r>
          </a:p>
          <a:p>
            <a:pPr marL="514350" indent="-514350">
              <a:buNone/>
            </a:pPr>
            <a:endParaRPr lang="en-US" dirty="0"/>
          </a:p>
        </p:txBody>
      </p:sp>
      <p:pic>
        <p:nvPicPr>
          <p:cNvPr id="9" name="Picture 8" descr="Screen Shot 2018-04-14 at 11.18.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173" y="3505200"/>
            <a:ext cx="4318562" cy="3325789"/>
          </a:xfrm>
          <a:prstGeom prst="rect">
            <a:avLst/>
          </a:prstGeom>
        </p:spPr>
      </p:pic>
      <p:pic>
        <p:nvPicPr>
          <p:cNvPr id="11" name="Picture 10" descr="Screen Shot 2018-04-14 at 11.21.07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4336517"/>
            <a:ext cx="2679505" cy="252148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Back Pain</a:t>
            </a:r>
            <a:endParaRPr lang="en-US" dirty="0"/>
          </a:p>
        </p:txBody>
      </p:sp>
      <p:sp>
        <p:nvSpPr>
          <p:cNvPr id="4" name="Footer Placeholder 3"/>
          <p:cNvSpPr>
            <a:spLocks noGrp="1"/>
          </p:cNvSpPr>
          <p:nvPr>
            <p:ph type="ftr" sz="quarter" idx="11"/>
          </p:nvPr>
        </p:nvSpPr>
        <p:spPr>
          <a:xfrm>
            <a:off x="609600" y="6248206"/>
            <a:ext cx="8153400" cy="365125"/>
          </a:xfrm>
        </p:spPr>
        <p:txBody>
          <a:bodyPr/>
          <a:lstStyle/>
          <a:p>
            <a:pPr algn="ctr"/>
            <a:endParaRPr lang="en-US" dirty="0"/>
          </a:p>
        </p:txBody>
      </p:sp>
      <p:sp>
        <p:nvSpPr>
          <p:cNvPr id="3" name="Content Placeholder 2"/>
          <p:cNvSpPr>
            <a:spLocks noGrp="1"/>
          </p:cNvSpPr>
          <p:nvPr>
            <p:ph sz="quarter" idx="1"/>
          </p:nvPr>
        </p:nvSpPr>
        <p:spPr/>
        <p:txBody>
          <a:bodyPr/>
          <a:lstStyle/>
          <a:p>
            <a:r>
              <a:rPr lang="en-US" b="1" dirty="0" smtClean="0"/>
              <a:t>Causes</a:t>
            </a:r>
          </a:p>
          <a:p>
            <a:pPr marL="514350" indent="-514350"/>
            <a:r>
              <a:rPr lang="en-US" dirty="0" smtClean="0"/>
              <a:t>Tight/constricted muscles</a:t>
            </a:r>
          </a:p>
          <a:p>
            <a:pPr marL="514350" indent="-514350"/>
            <a:r>
              <a:rPr lang="en-US" dirty="0" smtClean="0"/>
              <a:t>Muscular Imbalances </a:t>
            </a:r>
          </a:p>
          <a:p>
            <a:pPr marL="514350" indent="-514350">
              <a:buNone/>
            </a:pPr>
            <a:r>
              <a:rPr lang="en-US" dirty="0" smtClean="0"/>
              <a:t>	(Lower Cross Syndrome)</a:t>
            </a:r>
          </a:p>
          <a:p>
            <a:pPr marL="514350" indent="-514350"/>
            <a:r>
              <a:rPr lang="en-US" dirty="0" smtClean="0"/>
              <a:t>Lack of spinal mobility</a:t>
            </a:r>
          </a:p>
          <a:p>
            <a:pPr marL="514350" indent="-514350"/>
            <a:r>
              <a:rPr lang="en-US" dirty="0" smtClean="0"/>
              <a:t>Poor Core Strength</a:t>
            </a:r>
          </a:p>
          <a:p>
            <a:pPr marL="514350" indent="-514350"/>
            <a:r>
              <a:rPr lang="en-US" dirty="0" smtClean="0"/>
              <a:t>Seat too high/Seat too far back/Handle bar too low </a:t>
            </a:r>
            <a:endParaRPr lang="en-US" dirty="0"/>
          </a:p>
        </p:txBody>
      </p:sp>
      <p:pic>
        <p:nvPicPr>
          <p:cNvPr id="5" name="Picture 4" descr="image24.png"/>
          <p:cNvPicPr>
            <a:picLocks noChangeAspect="1"/>
          </p:cNvPicPr>
          <p:nvPr/>
        </p:nvPicPr>
        <p:blipFill>
          <a:blip r:embed="rId2" cstate="print"/>
          <a:stretch>
            <a:fillRect/>
          </a:stretch>
        </p:blipFill>
        <p:spPr>
          <a:xfrm>
            <a:off x="6477000" y="1576599"/>
            <a:ext cx="2384584" cy="33764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for Low Back Pain</a:t>
            </a:r>
            <a:endParaRPr lang="en-US" dirty="0"/>
          </a:p>
        </p:txBody>
      </p:sp>
      <p:sp>
        <p:nvSpPr>
          <p:cNvPr id="4" name="Footer Placeholder 3"/>
          <p:cNvSpPr>
            <a:spLocks noGrp="1"/>
          </p:cNvSpPr>
          <p:nvPr>
            <p:ph type="ftr" sz="quarter" idx="11"/>
          </p:nvPr>
        </p:nvSpPr>
        <p:spPr>
          <a:xfrm>
            <a:off x="609600" y="6248206"/>
            <a:ext cx="7848600" cy="365125"/>
          </a:xfrm>
        </p:spPr>
        <p:txBody>
          <a:bodyPr/>
          <a:lstStyle/>
          <a:p>
            <a:pPr algn="ctr"/>
            <a:endParaRPr lang="en-US" dirty="0"/>
          </a:p>
        </p:txBody>
      </p:sp>
      <p:sp>
        <p:nvSpPr>
          <p:cNvPr id="3" name="Content Placeholder 2"/>
          <p:cNvSpPr>
            <a:spLocks noGrp="1"/>
          </p:cNvSpPr>
          <p:nvPr>
            <p:ph sz="quarter" idx="1"/>
          </p:nvPr>
        </p:nvSpPr>
        <p:spPr/>
        <p:txBody>
          <a:bodyPr>
            <a:normAutofit/>
          </a:bodyPr>
          <a:lstStyle/>
          <a:p>
            <a:r>
              <a:rPr lang="en-US" dirty="0" smtClean="0"/>
              <a:t>Flexibility (hamstrings, hip flexors (iliopsoas), low back)</a:t>
            </a:r>
          </a:p>
          <a:p>
            <a:pPr marL="514350" indent="-514350">
              <a:buFont typeface="+mj-lt"/>
              <a:buAutoNum type="arabicPeriod"/>
            </a:pPr>
            <a:r>
              <a:rPr lang="en-US" dirty="0" smtClean="0"/>
              <a:t>Hip hinge</a:t>
            </a:r>
          </a:p>
          <a:p>
            <a:pPr marL="514350" indent="-514350">
              <a:buFont typeface="+mj-lt"/>
              <a:buAutoNum type="arabicPeriod"/>
            </a:pPr>
            <a:r>
              <a:rPr lang="en-US" dirty="0" smtClean="0"/>
              <a:t>Dead Bug</a:t>
            </a:r>
          </a:p>
        </p:txBody>
      </p:sp>
      <p:pic>
        <p:nvPicPr>
          <p:cNvPr id="5" name="Picture 4" descr="stuff 310.jpg"/>
          <p:cNvPicPr>
            <a:picLocks noChangeAspect="1"/>
          </p:cNvPicPr>
          <p:nvPr/>
        </p:nvPicPr>
        <p:blipFill>
          <a:blip r:embed="rId3" cstate="print"/>
          <a:stretch>
            <a:fillRect/>
          </a:stretch>
        </p:blipFill>
        <p:spPr>
          <a:xfrm>
            <a:off x="3810000" y="2133600"/>
            <a:ext cx="1657350" cy="2209800"/>
          </a:xfrm>
          <a:prstGeom prst="rect">
            <a:avLst/>
          </a:prstGeom>
        </p:spPr>
      </p:pic>
      <p:pic>
        <p:nvPicPr>
          <p:cNvPr id="6" name="Picture 5" descr="stuff 314.jpg"/>
          <p:cNvPicPr>
            <a:picLocks noChangeAspect="1"/>
          </p:cNvPicPr>
          <p:nvPr/>
        </p:nvPicPr>
        <p:blipFill>
          <a:blip r:embed="rId4" cstate="print"/>
          <a:stretch>
            <a:fillRect/>
          </a:stretch>
        </p:blipFill>
        <p:spPr>
          <a:xfrm>
            <a:off x="6096000" y="2133600"/>
            <a:ext cx="1695450" cy="2260600"/>
          </a:xfrm>
          <a:prstGeom prst="rect">
            <a:avLst/>
          </a:prstGeom>
        </p:spPr>
      </p:pic>
      <p:pic>
        <p:nvPicPr>
          <p:cNvPr id="7" name="Picture 6" descr="stuff 315.jpg"/>
          <p:cNvPicPr>
            <a:picLocks noChangeAspect="1"/>
          </p:cNvPicPr>
          <p:nvPr/>
        </p:nvPicPr>
        <p:blipFill>
          <a:blip r:embed="rId5" cstate="print"/>
          <a:stretch>
            <a:fillRect/>
          </a:stretch>
        </p:blipFill>
        <p:spPr>
          <a:xfrm>
            <a:off x="457200" y="3657600"/>
            <a:ext cx="2895600" cy="2171700"/>
          </a:xfrm>
          <a:prstGeom prst="rect">
            <a:avLst/>
          </a:prstGeom>
        </p:spPr>
      </p:pic>
      <p:pic>
        <p:nvPicPr>
          <p:cNvPr id="8" name="Picture 7" descr="Screen Shot 2018-04-14 at 10.53.11 A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4713317"/>
            <a:ext cx="2743200" cy="2144683"/>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2198</TotalTime>
  <Words>1100</Words>
  <Application>Microsoft Office PowerPoint</Application>
  <PresentationFormat>On-screen Show (4:3)</PresentationFormat>
  <Paragraphs>162</Paragraphs>
  <Slides>31</Slides>
  <Notes>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Median</vt:lpstr>
      <vt:lpstr>Cycling Injury Prevention </vt:lpstr>
      <vt:lpstr>A Nation of Cyclists</vt:lpstr>
      <vt:lpstr>Etiology of Injury</vt:lpstr>
      <vt:lpstr>Etiology of Injury</vt:lpstr>
      <vt:lpstr>Overuse/Repetitive Injury Cycle</vt:lpstr>
      <vt:lpstr>Neck Pain</vt:lpstr>
      <vt:lpstr>Treatment for Neck Pain</vt:lpstr>
      <vt:lpstr>Low Back Pain</vt:lpstr>
      <vt:lpstr>Treatment for Low Back Pain</vt:lpstr>
      <vt:lpstr>Treatment for Low Back Pain</vt:lpstr>
      <vt:lpstr>Piriformis Syndrome/ Sciatica</vt:lpstr>
      <vt:lpstr>Treatment for Piriformis Syndrome</vt:lpstr>
      <vt:lpstr>Knee Pain</vt:lpstr>
      <vt:lpstr>Patellofemoral Pain</vt:lpstr>
      <vt:lpstr>Treatment for Patellofemoral Pain</vt:lpstr>
      <vt:lpstr>Patellar Tendonitis</vt:lpstr>
      <vt:lpstr>Iliotibial Band Syndrome (IT Band)</vt:lpstr>
      <vt:lpstr>Treatment for IT Band Syndrome</vt:lpstr>
      <vt:lpstr>Hamstring Pain</vt:lpstr>
      <vt:lpstr>Treatment for Hamstring Pain</vt:lpstr>
      <vt:lpstr>Ulnar Palsy/Carpal Tunnel Syndrome </vt:lpstr>
      <vt:lpstr>Treatment for Ulnar Palsy/CTS</vt:lpstr>
      <vt:lpstr>PRICE</vt:lpstr>
      <vt:lpstr>Beginning Strength Program for Cyclists</vt:lpstr>
      <vt:lpstr>1)Eccentric Calf Raises</vt:lpstr>
      <vt:lpstr>2)Bodyweight Squat</vt:lpstr>
      <vt:lpstr>3) Backward In-Line Lunge</vt:lpstr>
      <vt:lpstr>4)Front Plank Rows </vt:lpstr>
      <vt:lpstr>5) Side Plank Taps</vt:lpstr>
      <vt:lpstr>6) Bird Dog</vt:lpstr>
      <vt:lpstr>7) Glute Bridge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Cycling Injury Prevention</dc:title>
  <dc:creator>Jeff</dc:creator>
  <cp:lastModifiedBy>Karen Keefer</cp:lastModifiedBy>
  <cp:revision>76</cp:revision>
  <dcterms:created xsi:type="dcterms:W3CDTF">2012-04-03T16:28:38Z</dcterms:created>
  <dcterms:modified xsi:type="dcterms:W3CDTF">2018-04-15T21:40:43Z</dcterms:modified>
</cp:coreProperties>
</file>